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5"/>
  </p:notesMasterIdLst>
  <p:handoutMasterIdLst>
    <p:handoutMasterId r:id="rId36"/>
  </p:handoutMasterIdLst>
  <p:sldIdLst>
    <p:sldId id="603" r:id="rId8"/>
    <p:sldId id="2356" r:id="rId9"/>
    <p:sldId id="2340" r:id="rId10"/>
    <p:sldId id="739" r:id="rId11"/>
    <p:sldId id="2385" r:id="rId12"/>
    <p:sldId id="2363" r:id="rId13"/>
    <p:sldId id="1762" r:id="rId14"/>
    <p:sldId id="2388" r:id="rId15"/>
    <p:sldId id="1744" r:id="rId16"/>
    <p:sldId id="2361" r:id="rId17"/>
    <p:sldId id="2371" r:id="rId18"/>
    <p:sldId id="2372" r:id="rId19"/>
    <p:sldId id="2373" r:id="rId20"/>
    <p:sldId id="2396" r:id="rId21"/>
    <p:sldId id="2364" r:id="rId22"/>
    <p:sldId id="2368" r:id="rId23"/>
    <p:sldId id="2374" r:id="rId24"/>
    <p:sldId id="2391" r:id="rId25"/>
    <p:sldId id="2390" r:id="rId26"/>
    <p:sldId id="2392" r:id="rId27"/>
    <p:sldId id="2393" r:id="rId28"/>
    <p:sldId id="2394" r:id="rId29"/>
    <p:sldId id="2375" r:id="rId30"/>
    <p:sldId id="2376" r:id="rId31"/>
    <p:sldId id="2362" r:id="rId32"/>
    <p:sldId id="741" r:id="rId33"/>
    <p:sldId id="582" r:id="rId3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BA36"/>
    <a:srgbClr val="C00000"/>
    <a:srgbClr val="221815"/>
    <a:srgbClr val="1D1D1A"/>
    <a:srgbClr val="91A2BF"/>
    <a:srgbClr val="595757"/>
    <a:srgbClr val="E4EBEA"/>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10/20/23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10/20/23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6716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10/20/23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44704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10/20/23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61331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10/20/23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045113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10/20/23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27725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10/20/23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59670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10/20/23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9657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57300"/>
            <a:ext cx="10963473" cy="509778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0393579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1703739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chenzomi12.github.io/"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github.com/chenzomi12/DeepLearningSyste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s://chenzomi12.github.io/"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9.png"/><Relationship Id="rId5" Type="http://schemas.openxmlformats.org/officeDocument/2006/relationships/slideLayout" Target="../slideLayouts/slideLayout20.xml"/><Relationship Id="rId10"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2"/>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3"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4">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4">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 id="2147483976" r:id="rId1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2023/10/20</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79" r:id="rId5"/>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62674" y="4149951"/>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2696" y="4149951"/>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852696" y="692696"/>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solidFill>
                  <a:srgbClr val="C00000"/>
                </a:solidFill>
                <a:latin typeface="Futura Medium" panose="020B0602020204020303" pitchFamily="34" charset="-79"/>
                <a:ea typeface="+mj-ea"/>
                <a:cs typeface="Futura Medium" panose="020B0602020204020303" pitchFamily="34" charset="-79"/>
              </a:rPr>
              <a:t>大模型</a:t>
            </a:r>
            <a:r>
              <a:rPr lang="zh-CN" altLang="en-US" sz="4000" kern="0" dirty="0">
                <a:solidFill>
                  <a:srgbClr val="C00000"/>
                </a:solidFill>
                <a:latin typeface="Futura Medium" panose="020B0602020204020303" pitchFamily="34" charset="-79"/>
                <a:ea typeface="+mj-ea"/>
                <a:cs typeface="Futura Medium" panose="020B0602020204020303" pitchFamily="34" charset="-79"/>
              </a:rPr>
              <a:t>系列之</a:t>
            </a:r>
            <a:r>
              <a:rPr lang="en-US" altLang="zh-CN" sz="4000" kern="0" dirty="0">
                <a:solidFill>
                  <a:srgbClr val="C00000"/>
                </a:solidFill>
                <a:latin typeface="Futura Medium" panose="020B0602020204020303" pitchFamily="34" charset="-79"/>
                <a:ea typeface="+mj-ea"/>
                <a:cs typeface="Futura Medium" panose="020B0602020204020303" pitchFamily="34" charset="-79"/>
              </a:rPr>
              <a:t>AI</a:t>
            </a:r>
            <a:r>
              <a:rPr lang="zh-CN" altLang="en-US" sz="4000" kern="0" dirty="0">
                <a:solidFill>
                  <a:srgbClr val="C00000"/>
                </a:solidFill>
                <a:latin typeface="Futura Medium" panose="020B0602020204020303" pitchFamily="34" charset="-79"/>
                <a:ea typeface="+mj-ea"/>
                <a:cs typeface="Futura Medium" panose="020B0602020204020303" pitchFamily="34" charset="-79"/>
              </a:rPr>
              <a:t>集群</a:t>
            </a:r>
            <a:endParaRPr lang="zh-CN" altLang="en-US" sz="6600" kern="0" dirty="0">
              <a:solidFill>
                <a:srgbClr val="C00000"/>
              </a:solidFill>
              <a:latin typeface="Futura Medium" panose="020B0602020204020303" pitchFamily="34" charset="-79"/>
              <a:ea typeface="+mj-ea"/>
              <a:cs typeface="Futura Medium" panose="020B0602020204020303" pitchFamily="34" charset="-79"/>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716063" y="2035573"/>
            <a:ext cx="9321316" cy="187220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集群硬件组成</a:t>
            </a:r>
            <a:endParaRPr lang="zh-CN" altLang="en-US" sz="11500" kern="0" dirty="0">
              <a:solidFill>
                <a:srgbClr val="C00000"/>
              </a:solidFill>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集群：计算节点</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360170"/>
            <a:ext cx="10963473" cy="956660"/>
          </a:xfrm>
        </p:spPr>
        <p:txBody>
          <a:bodyPr/>
          <a:lstStyle/>
          <a:p>
            <a:pPr marL="342900" indent="-342900">
              <a:buFont typeface="+mj-lt"/>
              <a:buAutoNum type="arabicPeriod"/>
            </a:pPr>
            <a:r>
              <a:rPr lang="zh-CN" altLang="en-US" dirty="0"/>
              <a:t>负责实际计算的节点，即使用 </a:t>
            </a:r>
            <a:r>
              <a:rPr lang="en-US" altLang="zh-CN" dirty="0"/>
              <a:t>CPU</a:t>
            </a:r>
            <a:r>
              <a:rPr lang="zh-CN" altLang="en-US" dirty="0"/>
              <a:t> 和 </a:t>
            </a:r>
            <a:r>
              <a:rPr lang="en-US" altLang="zh-CN" dirty="0"/>
              <a:t>GPU/NPU</a:t>
            </a:r>
            <a:r>
              <a:rPr lang="zh-CN" altLang="en-US" dirty="0"/>
              <a:t> 协同计算，计算节点通过 </a:t>
            </a:r>
            <a:r>
              <a:rPr lang="en-US" altLang="zh-CN" dirty="0"/>
              <a:t>RDMA</a:t>
            </a:r>
            <a:r>
              <a:rPr lang="zh-CN" altLang="en-US" dirty="0"/>
              <a:t> 网络连接存储节点来完成计算数据的读取和存储；</a:t>
            </a:r>
            <a:endParaRPr lang="en-US" altLang="zh-CN" dirty="0"/>
          </a:p>
        </p:txBody>
      </p:sp>
      <p:pic>
        <p:nvPicPr>
          <p:cNvPr id="34" name="图片 33">
            <a:extLst>
              <a:ext uri="{FF2B5EF4-FFF2-40B4-BE49-F238E27FC236}">
                <a16:creationId xmlns:a16="http://schemas.microsoft.com/office/drawing/2014/main" id="{98052A50-7AB2-E049-B39A-FE8650AEE62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42143" y="4564062"/>
            <a:ext cx="2018071" cy="260264"/>
          </a:xfrm>
          <a:prstGeom prst="rect">
            <a:avLst/>
          </a:prstGeom>
        </p:spPr>
      </p:pic>
      <p:pic>
        <p:nvPicPr>
          <p:cNvPr id="35" name="图片 34">
            <a:extLst>
              <a:ext uri="{FF2B5EF4-FFF2-40B4-BE49-F238E27FC236}">
                <a16:creationId xmlns:a16="http://schemas.microsoft.com/office/drawing/2014/main" id="{D34AB77E-E95F-D444-BB60-E524623D27B3}"/>
              </a:ext>
            </a:extLst>
          </p:cNvPr>
          <p:cNvPicPr>
            <a:picLocks noChangeAspect="1"/>
          </p:cNvPicPr>
          <p:nvPr/>
        </p:nvPicPr>
        <p:blipFill>
          <a:blip r:embed="rId4"/>
          <a:stretch>
            <a:fillRect/>
          </a:stretch>
        </p:blipFill>
        <p:spPr>
          <a:xfrm>
            <a:off x="1782876" y="3434887"/>
            <a:ext cx="1887694" cy="1136907"/>
          </a:xfrm>
          <a:prstGeom prst="rect">
            <a:avLst/>
          </a:prstGeom>
        </p:spPr>
      </p:pic>
      <p:pic>
        <p:nvPicPr>
          <p:cNvPr id="36" name="图片 35">
            <a:extLst>
              <a:ext uri="{FF2B5EF4-FFF2-40B4-BE49-F238E27FC236}">
                <a16:creationId xmlns:a16="http://schemas.microsoft.com/office/drawing/2014/main" id="{DE6D4A31-80CA-0C47-A512-001C79EFABAA}"/>
              </a:ext>
            </a:extLst>
          </p:cNvPr>
          <p:cNvPicPr>
            <a:picLocks noChangeAspect="1"/>
          </p:cNvPicPr>
          <p:nvPr/>
        </p:nvPicPr>
        <p:blipFill>
          <a:blip r:embed="rId4"/>
          <a:stretch>
            <a:fillRect/>
          </a:stretch>
        </p:blipFill>
        <p:spPr>
          <a:xfrm>
            <a:off x="1782876" y="4864635"/>
            <a:ext cx="1887694" cy="1136907"/>
          </a:xfrm>
          <a:prstGeom prst="rect">
            <a:avLst/>
          </a:prstGeom>
        </p:spPr>
      </p:pic>
      <p:sp>
        <p:nvSpPr>
          <p:cNvPr id="37" name="矩形 36">
            <a:extLst>
              <a:ext uri="{FF2B5EF4-FFF2-40B4-BE49-F238E27FC236}">
                <a16:creationId xmlns:a16="http://schemas.microsoft.com/office/drawing/2014/main" id="{3904B7F9-4D53-3C41-8127-78E69D81CE99}"/>
              </a:ext>
            </a:extLst>
          </p:cNvPr>
          <p:cNvSpPr/>
          <p:nvPr/>
        </p:nvSpPr>
        <p:spPr>
          <a:xfrm>
            <a:off x="5236169" y="4814444"/>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38" name="矩形 37">
            <a:extLst>
              <a:ext uri="{FF2B5EF4-FFF2-40B4-BE49-F238E27FC236}">
                <a16:creationId xmlns:a16="http://schemas.microsoft.com/office/drawing/2014/main" id="{BF045CBD-A5DF-D84B-8D7E-79899DD51F84}"/>
              </a:ext>
            </a:extLst>
          </p:cNvPr>
          <p:cNvSpPr/>
          <p:nvPr/>
        </p:nvSpPr>
        <p:spPr>
          <a:xfrm>
            <a:off x="8054270" y="4829277"/>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39" name="矩形 38">
            <a:extLst>
              <a:ext uri="{FF2B5EF4-FFF2-40B4-BE49-F238E27FC236}">
                <a16:creationId xmlns:a16="http://schemas.microsoft.com/office/drawing/2014/main" id="{4EE88B4C-33AF-3B4A-8F2F-C67F9BF5578A}"/>
              </a:ext>
            </a:extLst>
          </p:cNvPr>
          <p:cNvSpPr/>
          <p:nvPr/>
        </p:nvSpPr>
        <p:spPr>
          <a:xfrm>
            <a:off x="3880157" y="2670324"/>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40" name="矩形 39">
            <a:extLst>
              <a:ext uri="{FF2B5EF4-FFF2-40B4-BE49-F238E27FC236}">
                <a16:creationId xmlns:a16="http://schemas.microsoft.com/office/drawing/2014/main" id="{2CA7286E-2983-C946-BA74-F4EC1B5ABE39}"/>
              </a:ext>
            </a:extLst>
          </p:cNvPr>
          <p:cNvSpPr/>
          <p:nvPr/>
        </p:nvSpPr>
        <p:spPr>
          <a:xfrm>
            <a:off x="3855425" y="3004347"/>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41" name="图片 40">
            <a:extLst>
              <a:ext uri="{FF2B5EF4-FFF2-40B4-BE49-F238E27FC236}">
                <a16:creationId xmlns:a16="http://schemas.microsoft.com/office/drawing/2014/main" id="{647F9944-AC6A-2F47-A19D-DBAB8A2F7D01}"/>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691595" y="3072012"/>
            <a:ext cx="2070257" cy="241897"/>
          </a:xfrm>
          <a:prstGeom prst="rect">
            <a:avLst/>
          </a:prstGeom>
        </p:spPr>
      </p:pic>
      <p:pic>
        <p:nvPicPr>
          <p:cNvPr id="42" name="图片 41">
            <a:extLst>
              <a:ext uri="{FF2B5EF4-FFF2-40B4-BE49-F238E27FC236}">
                <a16:creationId xmlns:a16="http://schemas.microsoft.com/office/drawing/2014/main" id="{7ACA0A5E-71FE-CC4D-82D7-58413EB3997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691595" y="2737989"/>
            <a:ext cx="2070257" cy="241897"/>
          </a:xfrm>
          <a:prstGeom prst="rect">
            <a:avLst/>
          </a:prstGeom>
        </p:spPr>
      </p:pic>
      <p:pic>
        <p:nvPicPr>
          <p:cNvPr id="44" name="图片 43">
            <a:extLst>
              <a:ext uri="{FF2B5EF4-FFF2-40B4-BE49-F238E27FC236}">
                <a16:creationId xmlns:a16="http://schemas.microsoft.com/office/drawing/2014/main" id="{863C5F36-71DE-5641-95ED-3008D7609E0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618412" y="4440854"/>
            <a:ext cx="2133600" cy="411230"/>
          </a:xfrm>
          <a:prstGeom prst="rect">
            <a:avLst/>
          </a:prstGeom>
        </p:spPr>
      </p:pic>
      <p:cxnSp>
        <p:nvCxnSpPr>
          <p:cNvPr id="45" name="直线连接符 44">
            <a:extLst>
              <a:ext uri="{FF2B5EF4-FFF2-40B4-BE49-F238E27FC236}">
                <a16:creationId xmlns:a16="http://schemas.microsoft.com/office/drawing/2014/main" id="{30AB680C-70BB-3246-8692-4A20A0496C8B}"/>
              </a:ext>
            </a:extLst>
          </p:cNvPr>
          <p:cNvCxnSpPr>
            <a:cxnSpLocks/>
          </p:cNvCxnSpPr>
          <p:nvPr/>
        </p:nvCxnSpPr>
        <p:spPr>
          <a:xfrm>
            <a:off x="6935938" y="4662653"/>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肘形连接符 45">
            <a:extLst>
              <a:ext uri="{FF2B5EF4-FFF2-40B4-BE49-F238E27FC236}">
                <a16:creationId xmlns:a16="http://schemas.microsoft.com/office/drawing/2014/main" id="{5EB05A1D-209C-D840-8D5D-CCFC41EB8402}"/>
              </a:ext>
            </a:extLst>
          </p:cNvPr>
          <p:cNvCxnSpPr>
            <a:cxnSpLocks/>
          </p:cNvCxnSpPr>
          <p:nvPr/>
        </p:nvCxnSpPr>
        <p:spPr>
          <a:xfrm rot="5400000">
            <a:off x="421696" y="4827019"/>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5C2B32FC-2485-C54E-AFA5-9E874C21BE29}"/>
              </a:ext>
            </a:extLst>
          </p:cNvPr>
          <p:cNvCxnSpPr>
            <a:cxnSpLocks/>
          </p:cNvCxnSpPr>
          <p:nvPr/>
        </p:nvCxnSpPr>
        <p:spPr>
          <a:xfrm>
            <a:off x="5320891" y="2812589"/>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8D290A0E-E362-884C-A877-F8D97A2B9674}"/>
              </a:ext>
            </a:extLst>
          </p:cNvPr>
          <p:cNvSpPr/>
          <p:nvPr/>
        </p:nvSpPr>
        <p:spPr>
          <a:xfrm>
            <a:off x="1789837" y="4543458"/>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49" name="肘形连接符 48">
            <a:extLst>
              <a:ext uri="{FF2B5EF4-FFF2-40B4-BE49-F238E27FC236}">
                <a16:creationId xmlns:a16="http://schemas.microsoft.com/office/drawing/2014/main" id="{63779BDF-75E8-FC4C-B630-2AE7CC7DF93B}"/>
              </a:ext>
            </a:extLst>
          </p:cNvPr>
          <p:cNvCxnSpPr>
            <a:stCxn id="35" idx="3"/>
            <a:endCxn id="34" idx="1"/>
          </p:cNvCxnSpPr>
          <p:nvPr/>
        </p:nvCxnSpPr>
        <p:spPr>
          <a:xfrm>
            <a:off x="3670570" y="4003341"/>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肘形连接符 49">
            <a:extLst>
              <a:ext uri="{FF2B5EF4-FFF2-40B4-BE49-F238E27FC236}">
                <a16:creationId xmlns:a16="http://schemas.microsoft.com/office/drawing/2014/main" id="{6563491A-A409-3E44-9453-C5BF816887D1}"/>
              </a:ext>
            </a:extLst>
          </p:cNvPr>
          <p:cNvCxnSpPr>
            <a:stCxn id="36" idx="3"/>
            <a:endCxn id="34" idx="1"/>
          </p:cNvCxnSpPr>
          <p:nvPr/>
        </p:nvCxnSpPr>
        <p:spPr>
          <a:xfrm flipV="1">
            <a:off x="3670570" y="4694194"/>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3A8BF3BE-EB63-824C-9BB2-69933A8D787C}"/>
              </a:ext>
            </a:extLst>
          </p:cNvPr>
          <p:cNvSpPr/>
          <p:nvPr/>
        </p:nvSpPr>
        <p:spPr>
          <a:xfrm>
            <a:off x="609655" y="6170930"/>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4" name="肘形连接符 53">
            <a:extLst>
              <a:ext uri="{FF2B5EF4-FFF2-40B4-BE49-F238E27FC236}">
                <a16:creationId xmlns:a16="http://schemas.microsoft.com/office/drawing/2014/main" id="{C0C7977D-6E87-3242-8922-192D55796607}"/>
              </a:ext>
            </a:extLst>
          </p:cNvPr>
          <p:cNvCxnSpPr>
            <a:cxnSpLocks/>
          </p:cNvCxnSpPr>
          <p:nvPr/>
        </p:nvCxnSpPr>
        <p:spPr>
          <a:xfrm>
            <a:off x="5336896" y="3142854"/>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1A0018C6-2494-D648-B2CA-E163F3E94A4A}"/>
              </a:ext>
            </a:extLst>
          </p:cNvPr>
          <p:cNvCxnSpPr>
            <a:cxnSpLocks/>
          </p:cNvCxnSpPr>
          <p:nvPr/>
        </p:nvCxnSpPr>
        <p:spPr>
          <a:xfrm rot="5400000">
            <a:off x="1199442" y="5550147"/>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肘形连接符 55">
            <a:extLst>
              <a:ext uri="{FF2B5EF4-FFF2-40B4-BE49-F238E27FC236}">
                <a16:creationId xmlns:a16="http://schemas.microsoft.com/office/drawing/2014/main" id="{B3EA508D-E711-4D4C-9B9F-8DFD74F6BA3A}"/>
              </a:ext>
            </a:extLst>
          </p:cNvPr>
          <p:cNvCxnSpPr>
            <a:cxnSpLocks/>
          </p:cNvCxnSpPr>
          <p:nvPr/>
        </p:nvCxnSpPr>
        <p:spPr>
          <a:xfrm rot="10800000" flipV="1">
            <a:off x="1011268" y="2803996"/>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DD6C6A6B-027B-1844-BBFE-78A6E12A82D0}"/>
              </a:ext>
            </a:extLst>
          </p:cNvPr>
          <p:cNvPicPr>
            <a:picLocks noChangeAspect="1"/>
          </p:cNvPicPr>
          <p:nvPr/>
        </p:nvPicPr>
        <p:blipFill>
          <a:blip r:embed="rId7"/>
          <a:stretch>
            <a:fillRect/>
          </a:stretch>
        </p:blipFill>
        <p:spPr>
          <a:xfrm>
            <a:off x="9976900" y="5157959"/>
            <a:ext cx="1535851" cy="1340379"/>
          </a:xfrm>
          <a:prstGeom prst="rect">
            <a:avLst/>
          </a:prstGeom>
        </p:spPr>
      </p:pic>
      <p:cxnSp>
        <p:nvCxnSpPr>
          <p:cNvPr id="60" name="直线连接符 59">
            <a:extLst>
              <a:ext uri="{FF2B5EF4-FFF2-40B4-BE49-F238E27FC236}">
                <a16:creationId xmlns:a16="http://schemas.microsoft.com/office/drawing/2014/main" id="{95411755-E4AE-A944-A6FC-31BE0C894BB6}"/>
              </a:ext>
            </a:extLst>
          </p:cNvPr>
          <p:cNvCxnSpPr>
            <a:cxnSpLocks/>
          </p:cNvCxnSpPr>
          <p:nvPr/>
        </p:nvCxnSpPr>
        <p:spPr>
          <a:xfrm>
            <a:off x="10250867" y="3735823"/>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1EAA9FC4-39BC-AD4B-B35D-789353274820}"/>
              </a:ext>
            </a:extLst>
          </p:cNvPr>
          <p:cNvCxnSpPr>
            <a:cxnSpLocks/>
          </p:cNvCxnSpPr>
          <p:nvPr/>
        </p:nvCxnSpPr>
        <p:spPr>
          <a:xfrm>
            <a:off x="10250867" y="3259012"/>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线连接符 62">
            <a:extLst>
              <a:ext uri="{FF2B5EF4-FFF2-40B4-BE49-F238E27FC236}">
                <a16:creationId xmlns:a16="http://schemas.microsoft.com/office/drawing/2014/main" id="{6E889118-5508-1444-B475-3720FE64195A}"/>
              </a:ext>
            </a:extLst>
          </p:cNvPr>
          <p:cNvCxnSpPr>
            <a:cxnSpLocks/>
          </p:cNvCxnSpPr>
          <p:nvPr/>
        </p:nvCxnSpPr>
        <p:spPr>
          <a:xfrm>
            <a:off x="10250867" y="2782201"/>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9CAAE661-3BB9-9C45-84E0-D8F059E926F8}"/>
              </a:ext>
            </a:extLst>
          </p:cNvPr>
          <p:cNvSpPr/>
          <p:nvPr/>
        </p:nvSpPr>
        <p:spPr>
          <a:xfrm>
            <a:off x="10250867" y="3780586"/>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66" name="矩形 65">
            <a:extLst>
              <a:ext uri="{FF2B5EF4-FFF2-40B4-BE49-F238E27FC236}">
                <a16:creationId xmlns:a16="http://schemas.microsoft.com/office/drawing/2014/main" id="{DD0E378E-7014-834E-A43D-DB62B97793AD}"/>
              </a:ext>
            </a:extLst>
          </p:cNvPr>
          <p:cNvSpPr/>
          <p:nvPr/>
        </p:nvSpPr>
        <p:spPr>
          <a:xfrm>
            <a:off x="10250867" y="3303773"/>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67" name="矩形 66">
            <a:extLst>
              <a:ext uri="{FF2B5EF4-FFF2-40B4-BE49-F238E27FC236}">
                <a16:creationId xmlns:a16="http://schemas.microsoft.com/office/drawing/2014/main" id="{6BE3AF7F-61EF-6A4A-888F-C0213BBA0497}"/>
              </a:ext>
            </a:extLst>
          </p:cNvPr>
          <p:cNvSpPr/>
          <p:nvPr/>
        </p:nvSpPr>
        <p:spPr>
          <a:xfrm>
            <a:off x="10250867" y="2813710"/>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69" name="矩形 68">
            <a:extLst>
              <a:ext uri="{FF2B5EF4-FFF2-40B4-BE49-F238E27FC236}">
                <a16:creationId xmlns:a16="http://schemas.microsoft.com/office/drawing/2014/main" id="{69FBD9BB-075E-2041-95FF-F806A92ED57F}"/>
              </a:ext>
            </a:extLst>
          </p:cNvPr>
          <p:cNvSpPr/>
          <p:nvPr/>
        </p:nvSpPr>
        <p:spPr>
          <a:xfrm>
            <a:off x="10492896" y="5063641"/>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70" name="肘形连接符 69">
            <a:extLst>
              <a:ext uri="{FF2B5EF4-FFF2-40B4-BE49-F238E27FC236}">
                <a16:creationId xmlns:a16="http://schemas.microsoft.com/office/drawing/2014/main" id="{43B2160F-9B22-8B46-BE51-1D4FF9D62CC2}"/>
              </a:ext>
            </a:extLst>
          </p:cNvPr>
          <p:cNvCxnSpPr>
            <a:cxnSpLocks/>
          </p:cNvCxnSpPr>
          <p:nvPr/>
        </p:nvCxnSpPr>
        <p:spPr>
          <a:xfrm rot="5400000">
            <a:off x="118474" y="4499329"/>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肘形连接符 79">
            <a:extLst>
              <a:ext uri="{FF2B5EF4-FFF2-40B4-BE49-F238E27FC236}">
                <a16:creationId xmlns:a16="http://schemas.microsoft.com/office/drawing/2014/main" id="{C5E7E22D-CAE7-BF4B-B37A-98042874A923}"/>
              </a:ext>
            </a:extLst>
          </p:cNvPr>
          <p:cNvCxnSpPr>
            <a:cxnSpLocks/>
          </p:cNvCxnSpPr>
          <p:nvPr/>
        </p:nvCxnSpPr>
        <p:spPr>
          <a:xfrm rot="5400000">
            <a:off x="846206" y="5286642"/>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肘形连接符 80">
            <a:extLst>
              <a:ext uri="{FF2B5EF4-FFF2-40B4-BE49-F238E27FC236}">
                <a16:creationId xmlns:a16="http://schemas.microsoft.com/office/drawing/2014/main" id="{36ABCADC-8DAC-3E4D-B68E-9BDE434745AD}"/>
              </a:ext>
            </a:extLst>
          </p:cNvPr>
          <p:cNvCxnSpPr>
            <a:cxnSpLocks/>
            <a:stCxn id="41" idx="1"/>
          </p:cNvCxnSpPr>
          <p:nvPr/>
        </p:nvCxnSpPr>
        <p:spPr>
          <a:xfrm rot="10800000" flipV="1">
            <a:off x="1242061" y="3192961"/>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11412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集群：存储节点</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342900" indent="-342900">
              <a:buFont typeface="+mj-lt"/>
              <a:buAutoNum type="arabicPeriod"/>
            </a:pPr>
            <a:r>
              <a:rPr lang="zh-CN" altLang="en-US" dirty="0"/>
              <a:t>存储和读写数据，以提供具体 </a:t>
            </a:r>
            <a:r>
              <a:rPr lang="en-US" altLang="zh-CN" dirty="0"/>
              <a:t>SSD/SATA</a:t>
            </a:r>
            <a:r>
              <a:rPr lang="zh-CN" altLang="en-US" dirty="0"/>
              <a:t> 硬盘为主，分为对象存储多级存储；</a:t>
            </a:r>
            <a:endParaRPr lang="en-US" altLang="zh-CN" dirty="0"/>
          </a:p>
        </p:txBody>
      </p:sp>
      <p:pic>
        <p:nvPicPr>
          <p:cNvPr id="36" name="图片 35">
            <a:extLst>
              <a:ext uri="{FF2B5EF4-FFF2-40B4-BE49-F238E27FC236}">
                <a16:creationId xmlns:a16="http://schemas.microsoft.com/office/drawing/2014/main" id="{3CE9BD56-C4E7-A14C-861E-E675CEE0B9A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63453" y="4175180"/>
            <a:ext cx="2018071" cy="260264"/>
          </a:xfrm>
          <a:prstGeom prst="rect">
            <a:avLst/>
          </a:prstGeom>
        </p:spPr>
      </p:pic>
      <p:pic>
        <p:nvPicPr>
          <p:cNvPr id="37" name="图片 36">
            <a:extLst>
              <a:ext uri="{FF2B5EF4-FFF2-40B4-BE49-F238E27FC236}">
                <a16:creationId xmlns:a16="http://schemas.microsoft.com/office/drawing/2014/main" id="{00D95AE2-71E5-9A42-8522-5FCDAD888994}"/>
              </a:ext>
            </a:extLst>
          </p:cNvPr>
          <p:cNvPicPr>
            <a:picLocks noChangeAspect="1"/>
          </p:cNvPicPr>
          <p:nvPr/>
        </p:nvPicPr>
        <p:blipFill>
          <a:blip r:embed="rId4"/>
          <a:stretch>
            <a:fillRect/>
          </a:stretch>
        </p:blipFill>
        <p:spPr>
          <a:xfrm>
            <a:off x="1804186" y="3046005"/>
            <a:ext cx="1887694" cy="1136907"/>
          </a:xfrm>
          <a:prstGeom prst="rect">
            <a:avLst/>
          </a:prstGeom>
        </p:spPr>
      </p:pic>
      <p:pic>
        <p:nvPicPr>
          <p:cNvPr id="38" name="图片 37">
            <a:extLst>
              <a:ext uri="{FF2B5EF4-FFF2-40B4-BE49-F238E27FC236}">
                <a16:creationId xmlns:a16="http://schemas.microsoft.com/office/drawing/2014/main" id="{1BD14FB8-A13E-0749-AB6D-971509543C6C}"/>
              </a:ext>
            </a:extLst>
          </p:cNvPr>
          <p:cNvPicPr>
            <a:picLocks noChangeAspect="1"/>
          </p:cNvPicPr>
          <p:nvPr/>
        </p:nvPicPr>
        <p:blipFill>
          <a:blip r:embed="rId4"/>
          <a:stretch>
            <a:fillRect/>
          </a:stretch>
        </p:blipFill>
        <p:spPr>
          <a:xfrm>
            <a:off x="1804186" y="4475753"/>
            <a:ext cx="1887694" cy="1136907"/>
          </a:xfrm>
          <a:prstGeom prst="rect">
            <a:avLst/>
          </a:prstGeom>
        </p:spPr>
      </p:pic>
      <p:sp>
        <p:nvSpPr>
          <p:cNvPr id="39" name="矩形 38">
            <a:extLst>
              <a:ext uri="{FF2B5EF4-FFF2-40B4-BE49-F238E27FC236}">
                <a16:creationId xmlns:a16="http://schemas.microsoft.com/office/drawing/2014/main" id="{1A306CD4-84B7-9F4D-97D1-E9282FD969FD}"/>
              </a:ext>
            </a:extLst>
          </p:cNvPr>
          <p:cNvSpPr/>
          <p:nvPr/>
        </p:nvSpPr>
        <p:spPr>
          <a:xfrm>
            <a:off x="5257479" y="4425562"/>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40" name="矩形 39">
            <a:extLst>
              <a:ext uri="{FF2B5EF4-FFF2-40B4-BE49-F238E27FC236}">
                <a16:creationId xmlns:a16="http://schemas.microsoft.com/office/drawing/2014/main" id="{A61DA8C5-A91C-E94A-A765-3F122ECBCBDB}"/>
              </a:ext>
            </a:extLst>
          </p:cNvPr>
          <p:cNvSpPr/>
          <p:nvPr/>
        </p:nvSpPr>
        <p:spPr>
          <a:xfrm>
            <a:off x="8075580" y="4440395"/>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41" name="矩形 40">
            <a:extLst>
              <a:ext uri="{FF2B5EF4-FFF2-40B4-BE49-F238E27FC236}">
                <a16:creationId xmlns:a16="http://schemas.microsoft.com/office/drawing/2014/main" id="{67192BCD-F291-C640-9468-C119F9C1B9A6}"/>
              </a:ext>
            </a:extLst>
          </p:cNvPr>
          <p:cNvSpPr/>
          <p:nvPr/>
        </p:nvSpPr>
        <p:spPr>
          <a:xfrm>
            <a:off x="3901467" y="2281442"/>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42" name="矩形 41">
            <a:extLst>
              <a:ext uri="{FF2B5EF4-FFF2-40B4-BE49-F238E27FC236}">
                <a16:creationId xmlns:a16="http://schemas.microsoft.com/office/drawing/2014/main" id="{3F72D4E0-97F2-BC4F-9109-E783BC824A17}"/>
              </a:ext>
            </a:extLst>
          </p:cNvPr>
          <p:cNvSpPr/>
          <p:nvPr/>
        </p:nvSpPr>
        <p:spPr>
          <a:xfrm>
            <a:off x="3876735" y="2615465"/>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43" name="图片 42">
            <a:extLst>
              <a:ext uri="{FF2B5EF4-FFF2-40B4-BE49-F238E27FC236}">
                <a16:creationId xmlns:a16="http://schemas.microsoft.com/office/drawing/2014/main" id="{B25F28BE-40F3-0F42-9D8F-6BCE0C49C70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683130"/>
            <a:ext cx="2070257" cy="241897"/>
          </a:xfrm>
          <a:prstGeom prst="rect">
            <a:avLst/>
          </a:prstGeom>
        </p:spPr>
      </p:pic>
      <p:pic>
        <p:nvPicPr>
          <p:cNvPr id="44" name="图片 43">
            <a:extLst>
              <a:ext uri="{FF2B5EF4-FFF2-40B4-BE49-F238E27FC236}">
                <a16:creationId xmlns:a16="http://schemas.microsoft.com/office/drawing/2014/main" id="{917C32F8-B20E-574C-A589-3471BFED0FD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349107"/>
            <a:ext cx="2070257" cy="241897"/>
          </a:xfrm>
          <a:prstGeom prst="rect">
            <a:avLst/>
          </a:prstGeom>
        </p:spPr>
      </p:pic>
      <p:pic>
        <p:nvPicPr>
          <p:cNvPr id="45" name="图片 44">
            <a:extLst>
              <a:ext uri="{FF2B5EF4-FFF2-40B4-BE49-F238E27FC236}">
                <a16:creationId xmlns:a16="http://schemas.microsoft.com/office/drawing/2014/main" id="{9488162D-9B1F-EE46-AE5E-017C4EF4488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639722" y="4051972"/>
            <a:ext cx="2133600" cy="411230"/>
          </a:xfrm>
          <a:prstGeom prst="rect">
            <a:avLst/>
          </a:prstGeom>
        </p:spPr>
      </p:pic>
      <p:cxnSp>
        <p:nvCxnSpPr>
          <p:cNvPr id="46" name="直线连接符 45">
            <a:extLst>
              <a:ext uri="{FF2B5EF4-FFF2-40B4-BE49-F238E27FC236}">
                <a16:creationId xmlns:a16="http://schemas.microsoft.com/office/drawing/2014/main" id="{57629FA4-012C-0747-A2A4-95F01B5510C7}"/>
              </a:ext>
            </a:extLst>
          </p:cNvPr>
          <p:cNvCxnSpPr>
            <a:cxnSpLocks/>
          </p:cNvCxnSpPr>
          <p:nvPr/>
        </p:nvCxnSpPr>
        <p:spPr>
          <a:xfrm>
            <a:off x="6957248" y="4273771"/>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5EA64F0B-893E-BE4C-9FD5-B14C71C367DC}"/>
              </a:ext>
            </a:extLst>
          </p:cNvPr>
          <p:cNvCxnSpPr>
            <a:cxnSpLocks/>
          </p:cNvCxnSpPr>
          <p:nvPr/>
        </p:nvCxnSpPr>
        <p:spPr>
          <a:xfrm rot="5400000">
            <a:off x="443006" y="4438137"/>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肘形连接符 47">
            <a:extLst>
              <a:ext uri="{FF2B5EF4-FFF2-40B4-BE49-F238E27FC236}">
                <a16:creationId xmlns:a16="http://schemas.microsoft.com/office/drawing/2014/main" id="{DA5C8C8F-F138-BA4C-9C2D-CFAA5D7AF974}"/>
              </a:ext>
            </a:extLst>
          </p:cNvPr>
          <p:cNvCxnSpPr>
            <a:cxnSpLocks/>
          </p:cNvCxnSpPr>
          <p:nvPr/>
        </p:nvCxnSpPr>
        <p:spPr>
          <a:xfrm>
            <a:off x="5342201" y="2423707"/>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24575B3-F2B5-1E44-B143-0D02BF822C9F}"/>
              </a:ext>
            </a:extLst>
          </p:cNvPr>
          <p:cNvSpPr/>
          <p:nvPr/>
        </p:nvSpPr>
        <p:spPr>
          <a:xfrm>
            <a:off x="1811147" y="4154576"/>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50" name="肘形连接符 49">
            <a:extLst>
              <a:ext uri="{FF2B5EF4-FFF2-40B4-BE49-F238E27FC236}">
                <a16:creationId xmlns:a16="http://schemas.microsoft.com/office/drawing/2014/main" id="{57ED91C4-0BB0-154F-AAEE-8A47DBCAFC0C}"/>
              </a:ext>
            </a:extLst>
          </p:cNvPr>
          <p:cNvCxnSpPr>
            <a:stCxn id="37" idx="3"/>
            <a:endCxn id="36" idx="1"/>
          </p:cNvCxnSpPr>
          <p:nvPr/>
        </p:nvCxnSpPr>
        <p:spPr>
          <a:xfrm>
            <a:off x="3691880" y="3614459"/>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2FCEFB7F-7D56-5F4C-952F-3F6EE897CC20}"/>
              </a:ext>
            </a:extLst>
          </p:cNvPr>
          <p:cNvCxnSpPr>
            <a:stCxn id="38" idx="3"/>
            <a:endCxn id="36" idx="1"/>
          </p:cNvCxnSpPr>
          <p:nvPr/>
        </p:nvCxnSpPr>
        <p:spPr>
          <a:xfrm flipV="1">
            <a:off x="3691880" y="4305312"/>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3952A159-9C66-3B46-B9FF-27DC4E3D7014}"/>
              </a:ext>
            </a:extLst>
          </p:cNvPr>
          <p:cNvSpPr/>
          <p:nvPr/>
        </p:nvSpPr>
        <p:spPr>
          <a:xfrm>
            <a:off x="630965" y="5782048"/>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肘形连接符 52">
            <a:extLst>
              <a:ext uri="{FF2B5EF4-FFF2-40B4-BE49-F238E27FC236}">
                <a16:creationId xmlns:a16="http://schemas.microsoft.com/office/drawing/2014/main" id="{1CEFA334-EBB3-2240-8297-9BF8EBD5BABF}"/>
              </a:ext>
            </a:extLst>
          </p:cNvPr>
          <p:cNvCxnSpPr>
            <a:cxnSpLocks/>
          </p:cNvCxnSpPr>
          <p:nvPr/>
        </p:nvCxnSpPr>
        <p:spPr>
          <a:xfrm>
            <a:off x="5358206" y="2753972"/>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肘形连接符 53">
            <a:extLst>
              <a:ext uri="{FF2B5EF4-FFF2-40B4-BE49-F238E27FC236}">
                <a16:creationId xmlns:a16="http://schemas.microsoft.com/office/drawing/2014/main" id="{6F2B2060-FA89-E542-8CC1-C3D7AFB0841C}"/>
              </a:ext>
            </a:extLst>
          </p:cNvPr>
          <p:cNvCxnSpPr>
            <a:cxnSpLocks/>
          </p:cNvCxnSpPr>
          <p:nvPr/>
        </p:nvCxnSpPr>
        <p:spPr>
          <a:xfrm rot="5400000">
            <a:off x="1220752" y="5161265"/>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127DD3D4-BFD8-444C-98FD-B14BC5835105}"/>
              </a:ext>
            </a:extLst>
          </p:cNvPr>
          <p:cNvCxnSpPr>
            <a:cxnSpLocks/>
          </p:cNvCxnSpPr>
          <p:nvPr/>
        </p:nvCxnSpPr>
        <p:spPr>
          <a:xfrm rot="10800000" flipV="1">
            <a:off x="1032578" y="2415114"/>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B22D6E0B-6FCC-9E44-9CFC-B9CD495ECB66}"/>
              </a:ext>
            </a:extLst>
          </p:cNvPr>
          <p:cNvPicPr>
            <a:picLocks noChangeAspect="1"/>
          </p:cNvPicPr>
          <p:nvPr/>
        </p:nvPicPr>
        <p:blipFill>
          <a:blip r:embed="rId7"/>
          <a:stretch>
            <a:fillRect/>
          </a:stretch>
        </p:blipFill>
        <p:spPr>
          <a:xfrm>
            <a:off x="9998210" y="4769077"/>
            <a:ext cx="1535851" cy="1340379"/>
          </a:xfrm>
          <a:prstGeom prst="rect">
            <a:avLst/>
          </a:prstGeom>
        </p:spPr>
      </p:pic>
      <p:cxnSp>
        <p:nvCxnSpPr>
          <p:cNvPr id="57" name="直线连接符 56">
            <a:extLst>
              <a:ext uri="{FF2B5EF4-FFF2-40B4-BE49-F238E27FC236}">
                <a16:creationId xmlns:a16="http://schemas.microsoft.com/office/drawing/2014/main" id="{FBC8B617-2DC3-E34E-AB77-212D1B9803A6}"/>
              </a:ext>
            </a:extLst>
          </p:cNvPr>
          <p:cNvCxnSpPr>
            <a:cxnSpLocks/>
          </p:cNvCxnSpPr>
          <p:nvPr/>
        </p:nvCxnSpPr>
        <p:spPr>
          <a:xfrm>
            <a:off x="10272177" y="3346941"/>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7B02F093-A5E3-EA4C-8025-6A6B6D006F21}"/>
              </a:ext>
            </a:extLst>
          </p:cNvPr>
          <p:cNvCxnSpPr>
            <a:cxnSpLocks/>
          </p:cNvCxnSpPr>
          <p:nvPr/>
        </p:nvCxnSpPr>
        <p:spPr>
          <a:xfrm>
            <a:off x="10272177" y="2870130"/>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B35ABC2B-BF39-D24A-AF24-D7888ED74304}"/>
              </a:ext>
            </a:extLst>
          </p:cNvPr>
          <p:cNvCxnSpPr>
            <a:cxnSpLocks/>
          </p:cNvCxnSpPr>
          <p:nvPr/>
        </p:nvCxnSpPr>
        <p:spPr>
          <a:xfrm>
            <a:off x="10272177" y="2393319"/>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A23A4DD-114A-5F4F-B555-85654121C6FC}"/>
              </a:ext>
            </a:extLst>
          </p:cNvPr>
          <p:cNvSpPr/>
          <p:nvPr/>
        </p:nvSpPr>
        <p:spPr>
          <a:xfrm>
            <a:off x="10272177" y="3391704"/>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61" name="矩形 60">
            <a:extLst>
              <a:ext uri="{FF2B5EF4-FFF2-40B4-BE49-F238E27FC236}">
                <a16:creationId xmlns:a16="http://schemas.microsoft.com/office/drawing/2014/main" id="{D195143F-EEAF-CB46-AC33-BDB94549517D}"/>
              </a:ext>
            </a:extLst>
          </p:cNvPr>
          <p:cNvSpPr/>
          <p:nvPr/>
        </p:nvSpPr>
        <p:spPr>
          <a:xfrm>
            <a:off x="10272177" y="2914891"/>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62" name="矩形 61">
            <a:extLst>
              <a:ext uri="{FF2B5EF4-FFF2-40B4-BE49-F238E27FC236}">
                <a16:creationId xmlns:a16="http://schemas.microsoft.com/office/drawing/2014/main" id="{14BC91EB-DF20-E447-8969-266CD000DAB5}"/>
              </a:ext>
            </a:extLst>
          </p:cNvPr>
          <p:cNvSpPr/>
          <p:nvPr/>
        </p:nvSpPr>
        <p:spPr>
          <a:xfrm>
            <a:off x="10272177" y="2424828"/>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63" name="矩形 62">
            <a:extLst>
              <a:ext uri="{FF2B5EF4-FFF2-40B4-BE49-F238E27FC236}">
                <a16:creationId xmlns:a16="http://schemas.microsoft.com/office/drawing/2014/main" id="{F8747E8A-7040-A74A-8DE0-C0BCE90F7EAA}"/>
              </a:ext>
            </a:extLst>
          </p:cNvPr>
          <p:cNvSpPr/>
          <p:nvPr/>
        </p:nvSpPr>
        <p:spPr>
          <a:xfrm>
            <a:off x="10514206" y="4674759"/>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64" name="肘形连接符 63">
            <a:extLst>
              <a:ext uri="{FF2B5EF4-FFF2-40B4-BE49-F238E27FC236}">
                <a16:creationId xmlns:a16="http://schemas.microsoft.com/office/drawing/2014/main" id="{5CC81412-5C93-4444-BD75-C22D8A0DD4A5}"/>
              </a:ext>
            </a:extLst>
          </p:cNvPr>
          <p:cNvCxnSpPr>
            <a:cxnSpLocks/>
          </p:cNvCxnSpPr>
          <p:nvPr/>
        </p:nvCxnSpPr>
        <p:spPr>
          <a:xfrm rot="5400000">
            <a:off x="139784" y="4110447"/>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04F3D8ED-6DC7-CB44-AD9C-4E46588AB7A1}"/>
              </a:ext>
            </a:extLst>
          </p:cNvPr>
          <p:cNvCxnSpPr>
            <a:cxnSpLocks/>
          </p:cNvCxnSpPr>
          <p:nvPr/>
        </p:nvCxnSpPr>
        <p:spPr>
          <a:xfrm rot="5400000">
            <a:off x="867516" y="4897760"/>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肘形连接符 65">
            <a:extLst>
              <a:ext uri="{FF2B5EF4-FFF2-40B4-BE49-F238E27FC236}">
                <a16:creationId xmlns:a16="http://schemas.microsoft.com/office/drawing/2014/main" id="{F3F0E1E7-DF3E-3A4C-A85C-85D458E84834}"/>
              </a:ext>
            </a:extLst>
          </p:cNvPr>
          <p:cNvCxnSpPr>
            <a:cxnSpLocks/>
            <a:stCxn id="43" idx="1"/>
          </p:cNvCxnSpPr>
          <p:nvPr/>
        </p:nvCxnSpPr>
        <p:spPr>
          <a:xfrm rot="10800000" flipV="1">
            <a:off x="1263371" y="2804079"/>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2365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集群：管理节点</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342900" indent="-342900">
              <a:buFont typeface="+mj-lt"/>
              <a:buAutoNum type="arabicPeriod"/>
            </a:pPr>
            <a:r>
              <a:rPr lang="zh-CN" altLang="en-US" dirty="0"/>
              <a:t>负责管理和运维，主要以一台终端机带键盘和鼠标提供，能连接外网管控权限；</a:t>
            </a:r>
            <a:endParaRPr lang="en-US" altLang="zh-CN" dirty="0"/>
          </a:p>
        </p:txBody>
      </p:sp>
      <p:pic>
        <p:nvPicPr>
          <p:cNvPr id="36" name="图片 35">
            <a:extLst>
              <a:ext uri="{FF2B5EF4-FFF2-40B4-BE49-F238E27FC236}">
                <a16:creationId xmlns:a16="http://schemas.microsoft.com/office/drawing/2014/main" id="{9F8024E0-67A9-024C-B386-3740F35FEF1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63453" y="4175180"/>
            <a:ext cx="2018071" cy="260264"/>
          </a:xfrm>
          <a:prstGeom prst="rect">
            <a:avLst/>
          </a:prstGeom>
        </p:spPr>
      </p:pic>
      <p:pic>
        <p:nvPicPr>
          <p:cNvPr id="37" name="图片 36">
            <a:extLst>
              <a:ext uri="{FF2B5EF4-FFF2-40B4-BE49-F238E27FC236}">
                <a16:creationId xmlns:a16="http://schemas.microsoft.com/office/drawing/2014/main" id="{4D02E836-FDF5-454C-8218-CF6F6C3337B7}"/>
              </a:ext>
            </a:extLst>
          </p:cNvPr>
          <p:cNvPicPr>
            <a:picLocks noChangeAspect="1"/>
          </p:cNvPicPr>
          <p:nvPr/>
        </p:nvPicPr>
        <p:blipFill>
          <a:blip r:embed="rId4"/>
          <a:stretch>
            <a:fillRect/>
          </a:stretch>
        </p:blipFill>
        <p:spPr>
          <a:xfrm>
            <a:off x="1804186" y="3046005"/>
            <a:ext cx="1887694" cy="1136907"/>
          </a:xfrm>
          <a:prstGeom prst="rect">
            <a:avLst/>
          </a:prstGeom>
        </p:spPr>
      </p:pic>
      <p:pic>
        <p:nvPicPr>
          <p:cNvPr id="38" name="图片 37">
            <a:extLst>
              <a:ext uri="{FF2B5EF4-FFF2-40B4-BE49-F238E27FC236}">
                <a16:creationId xmlns:a16="http://schemas.microsoft.com/office/drawing/2014/main" id="{3A6ABA30-210D-624D-9749-36251B3748AC}"/>
              </a:ext>
            </a:extLst>
          </p:cNvPr>
          <p:cNvPicPr>
            <a:picLocks noChangeAspect="1"/>
          </p:cNvPicPr>
          <p:nvPr/>
        </p:nvPicPr>
        <p:blipFill>
          <a:blip r:embed="rId4"/>
          <a:stretch>
            <a:fillRect/>
          </a:stretch>
        </p:blipFill>
        <p:spPr>
          <a:xfrm>
            <a:off x="1804186" y="4475753"/>
            <a:ext cx="1887694" cy="1136907"/>
          </a:xfrm>
          <a:prstGeom prst="rect">
            <a:avLst/>
          </a:prstGeom>
        </p:spPr>
      </p:pic>
      <p:sp>
        <p:nvSpPr>
          <p:cNvPr id="39" name="矩形 38">
            <a:extLst>
              <a:ext uri="{FF2B5EF4-FFF2-40B4-BE49-F238E27FC236}">
                <a16:creationId xmlns:a16="http://schemas.microsoft.com/office/drawing/2014/main" id="{8B43A2FE-FABF-4840-B420-7DEA790B601B}"/>
              </a:ext>
            </a:extLst>
          </p:cNvPr>
          <p:cNvSpPr/>
          <p:nvPr/>
        </p:nvSpPr>
        <p:spPr>
          <a:xfrm>
            <a:off x="5257479" y="4425562"/>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40" name="矩形 39">
            <a:extLst>
              <a:ext uri="{FF2B5EF4-FFF2-40B4-BE49-F238E27FC236}">
                <a16:creationId xmlns:a16="http://schemas.microsoft.com/office/drawing/2014/main" id="{676D8685-62C4-864C-AC99-2C3716AD8126}"/>
              </a:ext>
            </a:extLst>
          </p:cNvPr>
          <p:cNvSpPr/>
          <p:nvPr/>
        </p:nvSpPr>
        <p:spPr>
          <a:xfrm>
            <a:off x="8075580" y="4440395"/>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41" name="矩形 40">
            <a:extLst>
              <a:ext uri="{FF2B5EF4-FFF2-40B4-BE49-F238E27FC236}">
                <a16:creationId xmlns:a16="http://schemas.microsoft.com/office/drawing/2014/main" id="{10C93F02-1D44-8C43-8E03-5D13D72941F8}"/>
              </a:ext>
            </a:extLst>
          </p:cNvPr>
          <p:cNvSpPr/>
          <p:nvPr/>
        </p:nvSpPr>
        <p:spPr>
          <a:xfrm>
            <a:off x="3901467" y="2281442"/>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42" name="矩形 41">
            <a:extLst>
              <a:ext uri="{FF2B5EF4-FFF2-40B4-BE49-F238E27FC236}">
                <a16:creationId xmlns:a16="http://schemas.microsoft.com/office/drawing/2014/main" id="{AC77AD47-013F-494C-A544-B42D6414723B}"/>
              </a:ext>
            </a:extLst>
          </p:cNvPr>
          <p:cNvSpPr/>
          <p:nvPr/>
        </p:nvSpPr>
        <p:spPr>
          <a:xfrm>
            <a:off x="3876735" y="2615465"/>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43" name="图片 42">
            <a:extLst>
              <a:ext uri="{FF2B5EF4-FFF2-40B4-BE49-F238E27FC236}">
                <a16:creationId xmlns:a16="http://schemas.microsoft.com/office/drawing/2014/main" id="{949CDB7C-7EA8-6A4F-82D0-A675F09E3D0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683130"/>
            <a:ext cx="2070257" cy="241897"/>
          </a:xfrm>
          <a:prstGeom prst="rect">
            <a:avLst/>
          </a:prstGeom>
        </p:spPr>
      </p:pic>
      <p:pic>
        <p:nvPicPr>
          <p:cNvPr id="44" name="图片 43">
            <a:extLst>
              <a:ext uri="{FF2B5EF4-FFF2-40B4-BE49-F238E27FC236}">
                <a16:creationId xmlns:a16="http://schemas.microsoft.com/office/drawing/2014/main" id="{3B32068B-7DA6-BC42-A017-0F16C666C8F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349107"/>
            <a:ext cx="2070257" cy="241897"/>
          </a:xfrm>
          <a:prstGeom prst="rect">
            <a:avLst/>
          </a:prstGeom>
        </p:spPr>
      </p:pic>
      <p:pic>
        <p:nvPicPr>
          <p:cNvPr id="45" name="图片 44">
            <a:extLst>
              <a:ext uri="{FF2B5EF4-FFF2-40B4-BE49-F238E27FC236}">
                <a16:creationId xmlns:a16="http://schemas.microsoft.com/office/drawing/2014/main" id="{98421549-FAF6-8640-B062-765BD300952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639722" y="4051972"/>
            <a:ext cx="2133600" cy="411230"/>
          </a:xfrm>
          <a:prstGeom prst="rect">
            <a:avLst/>
          </a:prstGeom>
        </p:spPr>
      </p:pic>
      <p:cxnSp>
        <p:nvCxnSpPr>
          <p:cNvPr id="46" name="直线连接符 45">
            <a:extLst>
              <a:ext uri="{FF2B5EF4-FFF2-40B4-BE49-F238E27FC236}">
                <a16:creationId xmlns:a16="http://schemas.microsoft.com/office/drawing/2014/main" id="{B901DD5C-63B8-B24A-A94C-62CE75D0631E}"/>
              </a:ext>
            </a:extLst>
          </p:cNvPr>
          <p:cNvCxnSpPr>
            <a:cxnSpLocks/>
          </p:cNvCxnSpPr>
          <p:nvPr/>
        </p:nvCxnSpPr>
        <p:spPr>
          <a:xfrm>
            <a:off x="6957248" y="4273771"/>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5F970AA2-21E0-3F4D-8CF7-53B1F075549E}"/>
              </a:ext>
            </a:extLst>
          </p:cNvPr>
          <p:cNvCxnSpPr>
            <a:cxnSpLocks/>
          </p:cNvCxnSpPr>
          <p:nvPr/>
        </p:nvCxnSpPr>
        <p:spPr>
          <a:xfrm rot="5400000">
            <a:off x="443006" y="4438137"/>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肘形连接符 47">
            <a:extLst>
              <a:ext uri="{FF2B5EF4-FFF2-40B4-BE49-F238E27FC236}">
                <a16:creationId xmlns:a16="http://schemas.microsoft.com/office/drawing/2014/main" id="{B73219E4-101E-9842-81C0-0B4C4EDD2294}"/>
              </a:ext>
            </a:extLst>
          </p:cNvPr>
          <p:cNvCxnSpPr>
            <a:cxnSpLocks/>
          </p:cNvCxnSpPr>
          <p:nvPr/>
        </p:nvCxnSpPr>
        <p:spPr>
          <a:xfrm>
            <a:off x="5342201" y="2423707"/>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428851CD-487A-1142-9825-00538A5CEC15}"/>
              </a:ext>
            </a:extLst>
          </p:cNvPr>
          <p:cNvSpPr/>
          <p:nvPr/>
        </p:nvSpPr>
        <p:spPr>
          <a:xfrm>
            <a:off x="1811147" y="4154576"/>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50" name="肘形连接符 49">
            <a:extLst>
              <a:ext uri="{FF2B5EF4-FFF2-40B4-BE49-F238E27FC236}">
                <a16:creationId xmlns:a16="http://schemas.microsoft.com/office/drawing/2014/main" id="{CF1E9786-9BA3-614C-B391-5F79CA441656}"/>
              </a:ext>
            </a:extLst>
          </p:cNvPr>
          <p:cNvCxnSpPr>
            <a:stCxn id="37" idx="3"/>
            <a:endCxn id="36" idx="1"/>
          </p:cNvCxnSpPr>
          <p:nvPr/>
        </p:nvCxnSpPr>
        <p:spPr>
          <a:xfrm>
            <a:off x="3691880" y="3614459"/>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肘形连接符 50">
            <a:extLst>
              <a:ext uri="{FF2B5EF4-FFF2-40B4-BE49-F238E27FC236}">
                <a16:creationId xmlns:a16="http://schemas.microsoft.com/office/drawing/2014/main" id="{45C9A41A-30FA-0549-9F8E-909B386FD0DB}"/>
              </a:ext>
            </a:extLst>
          </p:cNvPr>
          <p:cNvCxnSpPr>
            <a:stCxn id="38" idx="3"/>
            <a:endCxn id="36" idx="1"/>
          </p:cNvCxnSpPr>
          <p:nvPr/>
        </p:nvCxnSpPr>
        <p:spPr>
          <a:xfrm flipV="1">
            <a:off x="3691880" y="4305312"/>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7045BC6D-6A4D-CF4F-ADBE-094D88315C21}"/>
              </a:ext>
            </a:extLst>
          </p:cNvPr>
          <p:cNvSpPr/>
          <p:nvPr/>
        </p:nvSpPr>
        <p:spPr>
          <a:xfrm>
            <a:off x="630965" y="5782048"/>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肘形连接符 52">
            <a:extLst>
              <a:ext uri="{FF2B5EF4-FFF2-40B4-BE49-F238E27FC236}">
                <a16:creationId xmlns:a16="http://schemas.microsoft.com/office/drawing/2014/main" id="{91D7FC99-9351-334B-9331-19243B402F19}"/>
              </a:ext>
            </a:extLst>
          </p:cNvPr>
          <p:cNvCxnSpPr>
            <a:cxnSpLocks/>
          </p:cNvCxnSpPr>
          <p:nvPr/>
        </p:nvCxnSpPr>
        <p:spPr>
          <a:xfrm>
            <a:off x="5358206" y="2753972"/>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肘形连接符 53">
            <a:extLst>
              <a:ext uri="{FF2B5EF4-FFF2-40B4-BE49-F238E27FC236}">
                <a16:creationId xmlns:a16="http://schemas.microsoft.com/office/drawing/2014/main" id="{E7BF41CA-57C2-2342-84B1-E52CA5AFD73F}"/>
              </a:ext>
            </a:extLst>
          </p:cNvPr>
          <p:cNvCxnSpPr>
            <a:cxnSpLocks/>
          </p:cNvCxnSpPr>
          <p:nvPr/>
        </p:nvCxnSpPr>
        <p:spPr>
          <a:xfrm rot="5400000">
            <a:off x="1220752" y="5161265"/>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肘形连接符 54">
            <a:extLst>
              <a:ext uri="{FF2B5EF4-FFF2-40B4-BE49-F238E27FC236}">
                <a16:creationId xmlns:a16="http://schemas.microsoft.com/office/drawing/2014/main" id="{D68D0AF5-CBC0-D44D-8F71-16F7104D6025}"/>
              </a:ext>
            </a:extLst>
          </p:cNvPr>
          <p:cNvCxnSpPr>
            <a:cxnSpLocks/>
          </p:cNvCxnSpPr>
          <p:nvPr/>
        </p:nvCxnSpPr>
        <p:spPr>
          <a:xfrm rot="10800000" flipV="1">
            <a:off x="1032578" y="2415114"/>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E08B10A3-AAA5-D54E-A404-CB383FE8B1D3}"/>
              </a:ext>
            </a:extLst>
          </p:cNvPr>
          <p:cNvPicPr>
            <a:picLocks noChangeAspect="1"/>
          </p:cNvPicPr>
          <p:nvPr/>
        </p:nvPicPr>
        <p:blipFill>
          <a:blip r:embed="rId7"/>
          <a:stretch>
            <a:fillRect/>
          </a:stretch>
        </p:blipFill>
        <p:spPr>
          <a:xfrm>
            <a:off x="9998210" y="4769077"/>
            <a:ext cx="1535851" cy="1340379"/>
          </a:xfrm>
          <a:prstGeom prst="rect">
            <a:avLst/>
          </a:prstGeom>
        </p:spPr>
      </p:pic>
      <p:cxnSp>
        <p:nvCxnSpPr>
          <p:cNvPr id="57" name="直线连接符 56">
            <a:extLst>
              <a:ext uri="{FF2B5EF4-FFF2-40B4-BE49-F238E27FC236}">
                <a16:creationId xmlns:a16="http://schemas.microsoft.com/office/drawing/2014/main" id="{1D556E5D-9525-8B4B-BF61-E0BCCEE8E4A9}"/>
              </a:ext>
            </a:extLst>
          </p:cNvPr>
          <p:cNvCxnSpPr>
            <a:cxnSpLocks/>
          </p:cNvCxnSpPr>
          <p:nvPr/>
        </p:nvCxnSpPr>
        <p:spPr>
          <a:xfrm>
            <a:off x="10272177" y="3346941"/>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0B644829-A9F4-3D48-B8CF-0546151B88CD}"/>
              </a:ext>
            </a:extLst>
          </p:cNvPr>
          <p:cNvCxnSpPr>
            <a:cxnSpLocks/>
          </p:cNvCxnSpPr>
          <p:nvPr/>
        </p:nvCxnSpPr>
        <p:spPr>
          <a:xfrm>
            <a:off x="10272177" y="2870130"/>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EF365DC6-FD85-FA4B-97C0-D4222E34D50D}"/>
              </a:ext>
            </a:extLst>
          </p:cNvPr>
          <p:cNvCxnSpPr>
            <a:cxnSpLocks/>
          </p:cNvCxnSpPr>
          <p:nvPr/>
        </p:nvCxnSpPr>
        <p:spPr>
          <a:xfrm>
            <a:off x="10272177" y="2393319"/>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EB0BF94C-607E-3840-A668-B399EF159D2A}"/>
              </a:ext>
            </a:extLst>
          </p:cNvPr>
          <p:cNvSpPr/>
          <p:nvPr/>
        </p:nvSpPr>
        <p:spPr>
          <a:xfrm>
            <a:off x="10272177" y="3391704"/>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61" name="矩形 60">
            <a:extLst>
              <a:ext uri="{FF2B5EF4-FFF2-40B4-BE49-F238E27FC236}">
                <a16:creationId xmlns:a16="http://schemas.microsoft.com/office/drawing/2014/main" id="{948FF466-3282-924D-B693-2024754CA839}"/>
              </a:ext>
            </a:extLst>
          </p:cNvPr>
          <p:cNvSpPr/>
          <p:nvPr/>
        </p:nvSpPr>
        <p:spPr>
          <a:xfrm>
            <a:off x="10272177" y="2914891"/>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62" name="矩形 61">
            <a:extLst>
              <a:ext uri="{FF2B5EF4-FFF2-40B4-BE49-F238E27FC236}">
                <a16:creationId xmlns:a16="http://schemas.microsoft.com/office/drawing/2014/main" id="{493A2C3A-F987-BD41-8295-3DB48197608F}"/>
              </a:ext>
            </a:extLst>
          </p:cNvPr>
          <p:cNvSpPr/>
          <p:nvPr/>
        </p:nvSpPr>
        <p:spPr>
          <a:xfrm>
            <a:off x="10272177" y="2424828"/>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63" name="矩形 62">
            <a:extLst>
              <a:ext uri="{FF2B5EF4-FFF2-40B4-BE49-F238E27FC236}">
                <a16:creationId xmlns:a16="http://schemas.microsoft.com/office/drawing/2014/main" id="{2B3F96E1-8C4B-B847-98C1-B7DB32E577E3}"/>
              </a:ext>
            </a:extLst>
          </p:cNvPr>
          <p:cNvSpPr/>
          <p:nvPr/>
        </p:nvSpPr>
        <p:spPr>
          <a:xfrm>
            <a:off x="10514206" y="4674759"/>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64" name="肘形连接符 63">
            <a:extLst>
              <a:ext uri="{FF2B5EF4-FFF2-40B4-BE49-F238E27FC236}">
                <a16:creationId xmlns:a16="http://schemas.microsoft.com/office/drawing/2014/main" id="{C7442354-7EE1-E14B-BAFC-3E7875A3AD27}"/>
              </a:ext>
            </a:extLst>
          </p:cNvPr>
          <p:cNvCxnSpPr>
            <a:cxnSpLocks/>
          </p:cNvCxnSpPr>
          <p:nvPr/>
        </p:nvCxnSpPr>
        <p:spPr>
          <a:xfrm rot="5400000">
            <a:off x="139784" y="4110447"/>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AD844380-95C3-1C46-BD4E-4FDBCA693618}"/>
              </a:ext>
            </a:extLst>
          </p:cNvPr>
          <p:cNvCxnSpPr>
            <a:cxnSpLocks/>
          </p:cNvCxnSpPr>
          <p:nvPr/>
        </p:nvCxnSpPr>
        <p:spPr>
          <a:xfrm rot="5400000">
            <a:off x="867516" y="4897760"/>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肘形连接符 65">
            <a:extLst>
              <a:ext uri="{FF2B5EF4-FFF2-40B4-BE49-F238E27FC236}">
                <a16:creationId xmlns:a16="http://schemas.microsoft.com/office/drawing/2014/main" id="{4C53B26C-0A95-014D-86B1-7D060404A7EF}"/>
              </a:ext>
            </a:extLst>
          </p:cNvPr>
          <p:cNvCxnSpPr>
            <a:cxnSpLocks/>
            <a:stCxn id="43" idx="1"/>
          </p:cNvCxnSpPr>
          <p:nvPr/>
        </p:nvCxnSpPr>
        <p:spPr>
          <a:xfrm rot="10800000" flipV="1">
            <a:off x="1263371" y="2804079"/>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387248"/>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集群：集群辅件</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342900" indent="-342900">
              <a:buFont typeface="+mj-lt"/>
              <a:buAutoNum type="arabicPeriod"/>
            </a:pPr>
            <a:r>
              <a:rPr lang="zh-CN" altLang="en-US" dirty="0"/>
              <a:t>网络（交换机、线材等）、机柜、机架式配电单元 </a:t>
            </a:r>
            <a:r>
              <a:rPr lang="en-US" altLang="zh-CN" dirty="0"/>
              <a:t>PDU</a:t>
            </a:r>
            <a:r>
              <a:rPr lang="zh-CN" altLang="en-US" dirty="0"/>
              <a:t>、冷却系统等。</a:t>
            </a:r>
            <a:endParaRPr lang="en-US" altLang="en-US" dirty="0"/>
          </a:p>
        </p:txBody>
      </p:sp>
      <p:pic>
        <p:nvPicPr>
          <p:cNvPr id="7" name="图片 6">
            <a:extLst>
              <a:ext uri="{FF2B5EF4-FFF2-40B4-BE49-F238E27FC236}">
                <a16:creationId xmlns:a16="http://schemas.microsoft.com/office/drawing/2014/main" id="{7928A5B0-01A9-3B4A-9EDE-8A85404E0E1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963453" y="4175180"/>
            <a:ext cx="2018071" cy="260264"/>
          </a:xfrm>
          <a:prstGeom prst="rect">
            <a:avLst/>
          </a:prstGeom>
        </p:spPr>
      </p:pic>
      <p:pic>
        <p:nvPicPr>
          <p:cNvPr id="8" name="图片 7">
            <a:extLst>
              <a:ext uri="{FF2B5EF4-FFF2-40B4-BE49-F238E27FC236}">
                <a16:creationId xmlns:a16="http://schemas.microsoft.com/office/drawing/2014/main" id="{770958BA-79DD-964A-91FE-4C1C0394D371}"/>
              </a:ext>
            </a:extLst>
          </p:cNvPr>
          <p:cNvPicPr>
            <a:picLocks noChangeAspect="1"/>
          </p:cNvPicPr>
          <p:nvPr/>
        </p:nvPicPr>
        <p:blipFill>
          <a:blip r:embed="rId4"/>
          <a:stretch>
            <a:fillRect/>
          </a:stretch>
        </p:blipFill>
        <p:spPr>
          <a:xfrm>
            <a:off x="1804186" y="3046005"/>
            <a:ext cx="1887694" cy="1136907"/>
          </a:xfrm>
          <a:prstGeom prst="rect">
            <a:avLst/>
          </a:prstGeom>
        </p:spPr>
      </p:pic>
      <p:pic>
        <p:nvPicPr>
          <p:cNvPr id="9" name="图片 8">
            <a:extLst>
              <a:ext uri="{FF2B5EF4-FFF2-40B4-BE49-F238E27FC236}">
                <a16:creationId xmlns:a16="http://schemas.microsoft.com/office/drawing/2014/main" id="{0ABE184C-BA84-8249-AFBB-5EB885300AC8}"/>
              </a:ext>
            </a:extLst>
          </p:cNvPr>
          <p:cNvPicPr>
            <a:picLocks noChangeAspect="1"/>
          </p:cNvPicPr>
          <p:nvPr/>
        </p:nvPicPr>
        <p:blipFill>
          <a:blip r:embed="rId4"/>
          <a:stretch>
            <a:fillRect/>
          </a:stretch>
        </p:blipFill>
        <p:spPr>
          <a:xfrm>
            <a:off x="1804186" y="4475753"/>
            <a:ext cx="1887694" cy="1136907"/>
          </a:xfrm>
          <a:prstGeom prst="rect">
            <a:avLst/>
          </a:prstGeom>
        </p:spPr>
      </p:pic>
      <p:sp>
        <p:nvSpPr>
          <p:cNvPr id="10" name="矩形 9">
            <a:extLst>
              <a:ext uri="{FF2B5EF4-FFF2-40B4-BE49-F238E27FC236}">
                <a16:creationId xmlns:a16="http://schemas.microsoft.com/office/drawing/2014/main" id="{A58A5938-77E5-3D4E-A418-EA272DE78948}"/>
              </a:ext>
            </a:extLst>
          </p:cNvPr>
          <p:cNvSpPr/>
          <p:nvPr/>
        </p:nvSpPr>
        <p:spPr>
          <a:xfrm>
            <a:off x="5257479" y="4425562"/>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11" name="矩形 10">
            <a:extLst>
              <a:ext uri="{FF2B5EF4-FFF2-40B4-BE49-F238E27FC236}">
                <a16:creationId xmlns:a16="http://schemas.microsoft.com/office/drawing/2014/main" id="{F71F6DF0-B98D-7648-8654-B0E4C7B6C8B0}"/>
              </a:ext>
            </a:extLst>
          </p:cNvPr>
          <p:cNvSpPr/>
          <p:nvPr/>
        </p:nvSpPr>
        <p:spPr>
          <a:xfrm>
            <a:off x="8075580" y="4440395"/>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12" name="矩形 11">
            <a:extLst>
              <a:ext uri="{FF2B5EF4-FFF2-40B4-BE49-F238E27FC236}">
                <a16:creationId xmlns:a16="http://schemas.microsoft.com/office/drawing/2014/main" id="{D60FAD29-0AC1-8F40-AEDD-2E06794ABF82}"/>
              </a:ext>
            </a:extLst>
          </p:cNvPr>
          <p:cNvSpPr/>
          <p:nvPr/>
        </p:nvSpPr>
        <p:spPr>
          <a:xfrm>
            <a:off x="3901467" y="2281442"/>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13" name="矩形 12">
            <a:extLst>
              <a:ext uri="{FF2B5EF4-FFF2-40B4-BE49-F238E27FC236}">
                <a16:creationId xmlns:a16="http://schemas.microsoft.com/office/drawing/2014/main" id="{82A25BCE-D710-EE40-A06B-BC72A85E1E5C}"/>
              </a:ext>
            </a:extLst>
          </p:cNvPr>
          <p:cNvSpPr/>
          <p:nvPr/>
        </p:nvSpPr>
        <p:spPr>
          <a:xfrm>
            <a:off x="3876735" y="2615465"/>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14" name="图片 13">
            <a:extLst>
              <a:ext uri="{FF2B5EF4-FFF2-40B4-BE49-F238E27FC236}">
                <a16:creationId xmlns:a16="http://schemas.microsoft.com/office/drawing/2014/main" id="{C4E39B85-8E70-4541-9726-83399CCF1A7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683130"/>
            <a:ext cx="2070257" cy="241897"/>
          </a:xfrm>
          <a:prstGeom prst="rect">
            <a:avLst/>
          </a:prstGeom>
        </p:spPr>
      </p:pic>
      <p:pic>
        <p:nvPicPr>
          <p:cNvPr id="15" name="图片 14">
            <a:extLst>
              <a:ext uri="{FF2B5EF4-FFF2-40B4-BE49-F238E27FC236}">
                <a16:creationId xmlns:a16="http://schemas.microsoft.com/office/drawing/2014/main" id="{65ED102E-4548-AE43-BFFA-32CA5DE5D06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712905" y="2349107"/>
            <a:ext cx="2070257" cy="241897"/>
          </a:xfrm>
          <a:prstGeom prst="rect">
            <a:avLst/>
          </a:prstGeom>
        </p:spPr>
      </p:pic>
      <p:pic>
        <p:nvPicPr>
          <p:cNvPr id="16" name="图片 15">
            <a:extLst>
              <a:ext uri="{FF2B5EF4-FFF2-40B4-BE49-F238E27FC236}">
                <a16:creationId xmlns:a16="http://schemas.microsoft.com/office/drawing/2014/main" id="{19161C67-CE69-0A48-B3D2-41DA1A14A56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639722" y="4051972"/>
            <a:ext cx="2133600" cy="411230"/>
          </a:xfrm>
          <a:prstGeom prst="rect">
            <a:avLst/>
          </a:prstGeom>
        </p:spPr>
      </p:pic>
      <p:cxnSp>
        <p:nvCxnSpPr>
          <p:cNvPr id="17" name="直线连接符 16">
            <a:extLst>
              <a:ext uri="{FF2B5EF4-FFF2-40B4-BE49-F238E27FC236}">
                <a16:creationId xmlns:a16="http://schemas.microsoft.com/office/drawing/2014/main" id="{352BB08D-20C8-3643-BFE6-15A504EFF3B3}"/>
              </a:ext>
            </a:extLst>
          </p:cNvPr>
          <p:cNvCxnSpPr>
            <a:cxnSpLocks/>
          </p:cNvCxnSpPr>
          <p:nvPr/>
        </p:nvCxnSpPr>
        <p:spPr>
          <a:xfrm>
            <a:off x="6957248" y="4273771"/>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a:extLst>
              <a:ext uri="{FF2B5EF4-FFF2-40B4-BE49-F238E27FC236}">
                <a16:creationId xmlns:a16="http://schemas.microsoft.com/office/drawing/2014/main" id="{E9B81D48-EB36-3D46-A541-CC563D9770A2}"/>
              </a:ext>
            </a:extLst>
          </p:cNvPr>
          <p:cNvCxnSpPr>
            <a:cxnSpLocks/>
          </p:cNvCxnSpPr>
          <p:nvPr/>
        </p:nvCxnSpPr>
        <p:spPr>
          <a:xfrm rot="5400000">
            <a:off x="443006" y="4438137"/>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B5DCCE54-162D-734D-958D-5EB0C515B361}"/>
              </a:ext>
            </a:extLst>
          </p:cNvPr>
          <p:cNvCxnSpPr>
            <a:cxnSpLocks/>
          </p:cNvCxnSpPr>
          <p:nvPr/>
        </p:nvCxnSpPr>
        <p:spPr>
          <a:xfrm>
            <a:off x="5342201" y="2423707"/>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1DAA3720-219B-9144-8430-0981029DA926}"/>
              </a:ext>
            </a:extLst>
          </p:cNvPr>
          <p:cNvSpPr/>
          <p:nvPr/>
        </p:nvSpPr>
        <p:spPr>
          <a:xfrm>
            <a:off x="1811147" y="4154576"/>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21" name="肘形连接符 20">
            <a:extLst>
              <a:ext uri="{FF2B5EF4-FFF2-40B4-BE49-F238E27FC236}">
                <a16:creationId xmlns:a16="http://schemas.microsoft.com/office/drawing/2014/main" id="{00583819-2A6A-1141-8EAE-5748F6E43B9C}"/>
              </a:ext>
            </a:extLst>
          </p:cNvPr>
          <p:cNvCxnSpPr>
            <a:stCxn id="8" idx="3"/>
            <a:endCxn id="7" idx="1"/>
          </p:cNvCxnSpPr>
          <p:nvPr/>
        </p:nvCxnSpPr>
        <p:spPr>
          <a:xfrm>
            <a:off x="3691880" y="3614459"/>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7BE83478-6047-9249-8B7E-AD39AFE9C34E}"/>
              </a:ext>
            </a:extLst>
          </p:cNvPr>
          <p:cNvCxnSpPr>
            <a:stCxn id="9" idx="3"/>
            <a:endCxn id="7" idx="1"/>
          </p:cNvCxnSpPr>
          <p:nvPr/>
        </p:nvCxnSpPr>
        <p:spPr>
          <a:xfrm flipV="1">
            <a:off x="3691880" y="4305312"/>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DA068353-80FA-0D43-88CC-10905FFC845A}"/>
              </a:ext>
            </a:extLst>
          </p:cNvPr>
          <p:cNvSpPr/>
          <p:nvPr/>
        </p:nvSpPr>
        <p:spPr>
          <a:xfrm>
            <a:off x="630965" y="5782048"/>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肘形连接符 23">
            <a:extLst>
              <a:ext uri="{FF2B5EF4-FFF2-40B4-BE49-F238E27FC236}">
                <a16:creationId xmlns:a16="http://schemas.microsoft.com/office/drawing/2014/main" id="{AEEA4CA2-FDDB-5344-9380-4E9477C191E9}"/>
              </a:ext>
            </a:extLst>
          </p:cNvPr>
          <p:cNvCxnSpPr>
            <a:cxnSpLocks/>
          </p:cNvCxnSpPr>
          <p:nvPr/>
        </p:nvCxnSpPr>
        <p:spPr>
          <a:xfrm>
            <a:off x="5358206" y="2753972"/>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ED81A595-0D95-8F44-9E70-1D11426CA1E6}"/>
              </a:ext>
            </a:extLst>
          </p:cNvPr>
          <p:cNvCxnSpPr>
            <a:cxnSpLocks/>
          </p:cNvCxnSpPr>
          <p:nvPr/>
        </p:nvCxnSpPr>
        <p:spPr>
          <a:xfrm rot="5400000">
            <a:off x="1220752" y="5161265"/>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1F255DF9-DAC9-0A45-BDE4-95FC8A609A32}"/>
              </a:ext>
            </a:extLst>
          </p:cNvPr>
          <p:cNvCxnSpPr>
            <a:cxnSpLocks/>
          </p:cNvCxnSpPr>
          <p:nvPr/>
        </p:nvCxnSpPr>
        <p:spPr>
          <a:xfrm rot="10800000" flipV="1">
            <a:off x="1032578" y="2415114"/>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5011B99-497B-DB4F-B267-C5EF221BD055}"/>
              </a:ext>
            </a:extLst>
          </p:cNvPr>
          <p:cNvPicPr>
            <a:picLocks noChangeAspect="1"/>
          </p:cNvPicPr>
          <p:nvPr/>
        </p:nvPicPr>
        <p:blipFill>
          <a:blip r:embed="rId7"/>
          <a:stretch>
            <a:fillRect/>
          </a:stretch>
        </p:blipFill>
        <p:spPr>
          <a:xfrm>
            <a:off x="9998210" y="4769077"/>
            <a:ext cx="1535851" cy="1340379"/>
          </a:xfrm>
          <a:prstGeom prst="rect">
            <a:avLst/>
          </a:prstGeom>
        </p:spPr>
      </p:pic>
      <p:cxnSp>
        <p:nvCxnSpPr>
          <p:cNvPr id="29" name="直线连接符 28">
            <a:extLst>
              <a:ext uri="{FF2B5EF4-FFF2-40B4-BE49-F238E27FC236}">
                <a16:creationId xmlns:a16="http://schemas.microsoft.com/office/drawing/2014/main" id="{6033D88F-4DE6-5644-A62B-783700E5CD77}"/>
              </a:ext>
            </a:extLst>
          </p:cNvPr>
          <p:cNvCxnSpPr>
            <a:cxnSpLocks/>
          </p:cNvCxnSpPr>
          <p:nvPr/>
        </p:nvCxnSpPr>
        <p:spPr>
          <a:xfrm>
            <a:off x="10272177" y="3346941"/>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CC07240E-26D0-1541-9249-9FBEDED8FBF7}"/>
              </a:ext>
            </a:extLst>
          </p:cNvPr>
          <p:cNvCxnSpPr>
            <a:cxnSpLocks/>
          </p:cNvCxnSpPr>
          <p:nvPr/>
        </p:nvCxnSpPr>
        <p:spPr>
          <a:xfrm>
            <a:off x="10272177" y="2870130"/>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69AFC432-AFF7-1A49-A495-9D9D9D0B7675}"/>
              </a:ext>
            </a:extLst>
          </p:cNvPr>
          <p:cNvCxnSpPr>
            <a:cxnSpLocks/>
          </p:cNvCxnSpPr>
          <p:nvPr/>
        </p:nvCxnSpPr>
        <p:spPr>
          <a:xfrm>
            <a:off x="10272177" y="2393319"/>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26C61B22-702A-D249-BC17-876E6445105D}"/>
              </a:ext>
            </a:extLst>
          </p:cNvPr>
          <p:cNvSpPr/>
          <p:nvPr/>
        </p:nvSpPr>
        <p:spPr>
          <a:xfrm>
            <a:off x="10272177" y="3391704"/>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33" name="矩形 32">
            <a:extLst>
              <a:ext uri="{FF2B5EF4-FFF2-40B4-BE49-F238E27FC236}">
                <a16:creationId xmlns:a16="http://schemas.microsoft.com/office/drawing/2014/main" id="{029F8640-592A-C143-AEA4-C81BAC853C25}"/>
              </a:ext>
            </a:extLst>
          </p:cNvPr>
          <p:cNvSpPr/>
          <p:nvPr/>
        </p:nvSpPr>
        <p:spPr>
          <a:xfrm>
            <a:off x="10272177" y="2914891"/>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34" name="矩形 33">
            <a:extLst>
              <a:ext uri="{FF2B5EF4-FFF2-40B4-BE49-F238E27FC236}">
                <a16:creationId xmlns:a16="http://schemas.microsoft.com/office/drawing/2014/main" id="{DFF8F4BA-F87D-484D-8C03-FF6D70E213F0}"/>
              </a:ext>
            </a:extLst>
          </p:cNvPr>
          <p:cNvSpPr/>
          <p:nvPr/>
        </p:nvSpPr>
        <p:spPr>
          <a:xfrm>
            <a:off x="10272177" y="2424828"/>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35" name="矩形 34">
            <a:extLst>
              <a:ext uri="{FF2B5EF4-FFF2-40B4-BE49-F238E27FC236}">
                <a16:creationId xmlns:a16="http://schemas.microsoft.com/office/drawing/2014/main" id="{E07ADB06-0C96-9C40-8550-F3602283F9B7}"/>
              </a:ext>
            </a:extLst>
          </p:cNvPr>
          <p:cNvSpPr/>
          <p:nvPr/>
        </p:nvSpPr>
        <p:spPr>
          <a:xfrm>
            <a:off x="10514206" y="4674759"/>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36" name="肘形连接符 35">
            <a:extLst>
              <a:ext uri="{FF2B5EF4-FFF2-40B4-BE49-F238E27FC236}">
                <a16:creationId xmlns:a16="http://schemas.microsoft.com/office/drawing/2014/main" id="{564B2515-B96E-1E45-9E75-34978C564863}"/>
              </a:ext>
            </a:extLst>
          </p:cNvPr>
          <p:cNvCxnSpPr>
            <a:cxnSpLocks/>
          </p:cNvCxnSpPr>
          <p:nvPr/>
        </p:nvCxnSpPr>
        <p:spPr>
          <a:xfrm rot="5400000">
            <a:off x="139784" y="4110447"/>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肘形连接符 36">
            <a:extLst>
              <a:ext uri="{FF2B5EF4-FFF2-40B4-BE49-F238E27FC236}">
                <a16:creationId xmlns:a16="http://schemas.microsoft.com/office/drawing/2014/main" id="{7CC21ADC-EC5C-9042-98FA-D2FCD6FA3D79}"/>
              </a:ext>
            </a:extLst>
          </p:cNvPr>
          <p:cNvCxnSpPr>
            <a:cxnSpLocks/>
          </p:cNvCxnSpPr>
          <p:nvPr/>
        </p:nvCxnSpPr>
        <p:spPr>
          <a:xfrm rot="5400000">
            <a:off x="867516" y="4897760"/>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685D8D5A-56E2-AD46-AD0C-0C8E700AA4D2}"/>
              </a:ext>
            </a:extLst>
          </p:cNvPr>
          <p:cNvCxnSpPr>
            <a:cxnSpLocks/>
            <a:stCxn id="14" idx="1"/>
          </p:cNvCxnSpPr>
          <p:nvPr/>
        </p:nvCxnSpPr>
        <p:spPr>
          <a:xfrm rot="10800000" flipV="1">
            <a:off x="1263371" y="2804079"/>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668521"/>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a:t>
            </a:r>
            <a:r>
              <a:rPr lang="en-US" altLang="zh-CN" dirty="0"/>
              <a:t>4</a:t>
            </a:r>
            <a:r>
              <a:rPr lang="zh-CN" altLang="en-US" dirty="0"/>
              <a:t>大部件</a:t>
            </a:r>
            <a:endParaRPr lang="en-US" dirty="0">
              <a:solidFill>
                <a:srgbClr val="C00000"/>
              </a:solidFill>
            </a:endParaRPr>
          </a:p>
        </p:txBody>
      </p:sp>
      <p:pic>
        <p:nvPicPr>
          <p:cNvPr id="7" name="图片 6">
            <a:extLst>
              <a:ext uri="{FF2B5EF4-FFF2-40B4-BE49-F238E27FC236}">
                <a16:creationId xmlns:a16="http://schemas.microsoft.com/office/drawing/2014/main" id="{7928A5B0-01A9-3B4A-9EDE-8A85404E0E1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37329" y="3754769"/>
            <a:ext cx="2018071" cy="260264"/>
          </a:xfrm>
          <a:prstGeom prst="rect">
            <a:avLst/>
          </a:prstGeom>
        </p:spPr>
      </p:pic>
      <p:pic>
        <p:nvPicPr>
          <p:cNvPr id="8" name="图片 7">
            <a:extLst>
              <a:ext uri="{FF2B5EF4-FFF2-40B4-BE49-F238E27FC236}">
                <a16:creationId xmlns:a16="http://schemas.microsoft.com/office/drawing/2014/main" id="{770958BA-79DD-964A-91FE-4C1C0394D371}"/>
              </a:ext>
            </a:extLst>
          </p:cNvPr>
          <p:cNvPicPr>
            <a:picLocks noChangeAspect="1"/>
          </p:cNvPicPr>
          <p:nvPr/>
        </p:nvPicPr>
        <p:blipFill>
          <a:blip r:embed="rId4"/>
          <a:stretch>
            <a:fillRect/>
          </a:stretch>
        </p:blipFill>
        <p:spPr>
          <a:xfrm>
            <a:off x="1678062" y="2625594"/>
            <a:ext cx="1887694" cy="1136907"/>
          </a:xfrm>
          <a:prstGeom prst="rect">
            <a:avLst/>
          </a:prstGeom>
        </p:spPr>
      </p:pic>
      <p:pic>
        <p:nvPicPr>
          <p:cNvPr id="9" name="图片 8">
            <a:extLst>
              <a:ext uri="{FF2B5EF4-FFF2-40B4-BE49-F238E27FC236}">
                <a16:creationId xmlns:a16="http://schemas.microsoft.com/office/drawing/2014/main" id="{0ABE184C-BA84-8249-AFBB-5EB885300AC8}"/>
              </a:ext>
            </a:extLst>
          </p:cNvPr>
          <p:cNvPicPr>
            <a:picLocks noChangeAspect="1"/>
          </p:cNvPicPr>
          <p:nvPr/>
        </p:nvPicPr>
        <p:blipFill>
          <a:blip r:embed="rId4"/>
          <a:stretch>
            <a:fillRect/>
          </a:stretch>
        </p:blipFill>
        <p:spPr>
          <a:xfrm>
            <a:off x="1678062" y="4055342"/>
            <a:ext cx="1887694" cy="1136907"/>
          </a:xfrm>
          <a:prstGeom prst="rect">
            <a:avLst/>
          </a:prstGeom>
        </p:spPr>
      </p:pic>
      <p:sp>
        <p:nvSpPr>
          <p:cNvPr id="10" name="矩形 9">
            <a:extLst>
              <a:ext uri="{FF2B5EF4-FFF2-40B4-BE49-F238E27FC236}">
                <a16:creationId xmlns:a16="http://schemas.microsoft.com/office/drawing/2014/main" id="{A58A5938-77E5-3D4E-A418-EA272DE78948}"/>
              </a:ext>
            </a:extLst>
          </p:cNvPr>
          <p:cNvSpPr/>
          <p:nvPr/>
        </p:nvSpPr>
        <p:spPr>
          <a:xfrm>
            <a:off x="5131355" y="4005151"/>
            <a:ext cx="1481496"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InfiniBand</a:t>
            </a:r>
            <a:r>
              <a:rPr lang="zh-CN" altLang="en-US" sz="1400" dirty="0">
                <a:solidFill>
                  <a:srgbClr val="221815"/>
                </a:solidFill>
                <a:latin typeface="Gill Sans MT" panose="020B0502020104020203" pitchFamily="34" charset="0"/>
              </a:rPr>
              <a:t> 交换机</a:t>
            </a:r>
          </a:p>
        </p:txBody>
      </p:sp>
      <p:sp>
        <p:nvSpPr>
          <p:cNvPr id="11" name="矩形 10">
            <a:extLst>
              <a:ext uri="{FF2B5EF4-FFF2-40B4-BE49-F238E27FC236}">
                <a16:creationId xmlns:a16="http://schemas.microsoft.com/office/drawing/2014/main" id="{F71F6DF0-B98D-7648-8654-B0E4C7B6C8B0}"/>
              </a:ext>
            </a:extLst>
          </p:cNvPr>
          <p:cNvSpPr/>
          <p:nvPr/>
        </p:nvSpPr>
        <p:spPr>
          <a:xfrm>
            <a:off x="7949456" y="4019984"/>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存储管理节点</a:t>
            </a:r>
          </a:p>
        </p:txBody>
      </p:sp>
      <p:sp>
        <p:nvSpPr>
          <p:cNvPr id="12" name="矩形 11">
            <a:extLst>
              <a:ext uri="{FF2B5EF4-FFF2-40B4-BE49-F238E27FC236}">
                <a16:creationId xmlns:a16="http://schemas.microsoft.com/office/drawing/2014/main" id="{D60FAD29-0AC1-8F40-AEDD-2E06794ABF82}"/>
              </a:ext>
            </a:extLst>
          </p:cNvPr>
          <p:cNvSpPr/>
          <p:nvPr/>
        </p:nvSpPr>
        <p:spPr>
          <a:xfrm>
            <a:off x="3775343" y="1861031"/>
            <a:ext cx="1452642"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 管理交换机</a:t>
            </a:r>
          </a:p>
        </p:txBody>
      </p:sp>
      <p:sp>
        <p:nvSpPr>
          <p:cNvPr id="13" name="矩形 12">
            <a:extLst>
              <a:ext uri="{FF2B5EF4-FFF2-40B4-BE49-F238E27FC236}">
                <a16:creationId xmlns:a16="http://schemas.microsoft.com/office/drawing/2014/main" id="{82A25BCE-D710-EE40-A06B-BC72A85E1E5C}"/>
              </a:ext>
            </a:extLst>
          </p:cNvPr>
          <p:cNvSpPr/>
          <p:nvPr/>
        </p:nvSpPr>
        <p:spPr>
          <a:xfrm>
            <a:off x="3750611" y="2195054"/>
            <a:ext cx="1465466"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集群管理交换机</a:t>
            </a:r>
          </a:p>
        </p:txBody>
      </p:sp>
      <p:pic>
        <p:nvPicPr>
          <p:cNvPr id="14" name="图片 13">
            <a:extLst>
              <a:ext uri="{FF2B5EF4-FFF2-40B4-BE49-F238E27FC236}">
                <a16:creationId xmlns:a16="http://schemas.microsoft.com/office/drawing/2014/main" id="{C4E39B85-8E70-4541-9726-83399CCF1A7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586781" y="2262719"/>
            <a:ext cx="2070257" cy="241897"/>
          </a:xfrm>
          <a:prstGeom prst="rect">
            <a:avLst/>
          </a:prstGeom>
        </p:spPr>
      </p:pic>
      <p:pic>
        <p:nvPicPr>
          <p:cNvPr id="15" name="图片 14">
            <a:extLst>
              <a:ext uri="{FF2B5EF4-FFF2-40B4-BE49-F238E27FC236}">
                <a16:creationId xmlns:a16="http://schemas.microsoft.com/office/drawing/2014/main" id="{65ED102E-4548-AE43-BFFA-32CA5DE5D06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586781" y="1928696"/>
            <a:ext cx="2070257" cy="241897"/>
          </a:xfrm>
          <a:prstGeom prst="rect">
            <a:avLst/>
          </a:prstGeom>
        </p:spPr>
      </p:pic>
      <p:pic>
        <p:nvPicPr>
          <p:cNvPr id="16" name="图片 15">
            <a:extLst>
              <a:ext uri="{FF2B5EF4-FFF2-40B4-BE49-F238E27FC236}">
                <a16:creationId xmlns:a16="http://schemas.microsoft.com/office/drawing/2014/main" id="{19161C67-CE69-0A48-B3D2-41DA1A14A56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513598" y="3631561"/>
            <a:ext cx="2133600" cy="411230"/>
          </a:xfrm>
          <a:prstGeom prst="rect">
            <a:avLst/>
          </a:prstGeom>
        </p:spPr>
      </p:pic>
      <p:cxnSp>
        <p:nvCxnSpPr>
          <p:cNvPr id="17" name="直线连接符 16">
            <a:extLst>
              <a:ext uri="{FF2B5EF4-FFF2-40B4-BE49-F238E27FC236}">
                <a16:creationId xmlns:a16="http://schemas.microsoft.com/office/drawing/2014/main" id="{352BB08D-20C8-3643-BFE6-15A504EFF3B3}"/>
              </a:ext>
            </a:extLst>
          </p:cNvPr>
          <p:cNvCxnSpPr>
            <a:cxnSpLocks/>
          </p:cNvCxnSpPr>
          <p:nvPr/>
        </p:nvCxnSpPr>
        <p:spPr>
          <a:xfrm>
            <a:off x="6831124" y="3853360"/>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肘形连接符 17">
            <a:extLst>
              <a:ext uri="{FF2B5EF4-FFF2-40B4-BE49-F238E27FC236}">
                <a16:creationId xmlns:a16="http://schemas.microsoft.com/office/drawing/2014/main" id="{E9B81D48-EB36-3D46-A541-CC563D9770A2}"/>
              </a:ext>
            </a:extLst>
          </p:cNvPr>
          <p:cNvCxnSpPr>
            <a:cxnSpLocks/>
          </p:cNvCxnSpPr>
          <p:nvPr/>
        </p:nvCxnSpPr>
        <p:spPr>
          <a:xfrm rot="5400000">
            <a:off x="316882" y="4017726"/>
            <a:ext cx="2066307" cy="439792"/>
          </a:xfrm>
          <a:prstGeom prst="bentConnector3">
            <a:avLst>
              <a:gd name="adj1" fmla="val 66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B5DCCE54-162D-734D-958D-5EB0C515B361}"/>
              </a:ext>
            </a:extLst>
          </p:cNvPr>
          <p:cNvCxnSpPr>
            <a:cxnSpLocks/>
          </p:cNvCxnSpPr>
          <p:nvPr/>
        </p:nvCxnSpPr>
        <p:spPr>
          <a:xfrm>
            <a:off x="5216077" y="2003296"/>
            <a:ext cx="3708469" cy="1476133"/>
          </a:xfrm>
          <a:prstGeom prst="bentConnector3">
            <a:avLst>
              <a:gd name="adj1" fmla="val 10025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1DAA3720-219B-9144-8430-0981029DA926}"/>
              </a:ext>
            </a:extLst>
          </p:cNvPr>
          <p:cNvSpPr/>
          <p:nvPr/>
        </p:nvSpPr>
        <p:spPr>
          <a:xfrm>
            <a:off x="1685023" y="3734165"/>
            <a:ext cx="197201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计算节点（</a:t>
            </a:r>
            <a:r>
              <a:rPr lang="en-US" altLang="zh-CN" sz="1400" dirty="0">
                <a:solidFill>
                  <a:srgbClr val="221815"/>
                </a:solidFill>
                <a:latin typeface="Gill Sans MT" panose="020B0502020104020203" pitchFamily="34" charset="0"/>
              </a:rPr>
              <a:t>GPU</a:t>
            </a:r>
            <a:r>
              <a:rPr lang="zh-CN" altLang="en-US" sz="1400" dirty="0">
                <a:solidFill>
                  <a:srgbClr val="221815"/>
                </a:solidFill>
                <a:latin typeface="Gill Sans MT" panose="020B0502020104020203" pitchFamily="34" charset="0"/>
              </a:rPr>
              <a:t>节点）</a:t>
            </a:r>
          </a:p>
        </p:txBody>
      </p:sp>
      <p:cxnSp>
        <p:nvCxnSpPr>
          <p:cNvPr id="21" name="肘形连接符 20">
            <a:extLst>
              <a:ext uri="{FF2B5EF4-FFF2-40B4-BE49-F238E27FC236}">
                <a16:creationId xmlns:a16="http://schemas.microsoft.com/office/drawing/2014/main" id="{00583819-2A6A-1141-8EAE-5748F6E43B9C}"/>
              </a:ext>
            </a:extLst>
          </p:cNvPr>
          <p:cNvCxnSpPr>
            <a:stCxn id="8" idx="3"/>
            <a:endCxn id="7" idx="1"/>
          </p:cNvCxnSpPr>
          <p:nvPr/>
        </p:nvCxnSpPr>
        <p:spPr>
          <a:xfrm>
            <a:off x="3565756" y="3194048"/>
            <a:ext cx="1271573" cy="690853"/>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7BE83478-6047-9249-8B7E-AD39AFE9C34E}"/>
              </a:ext>
            </a:extLst>
          </p:cNvPr>
          <p:cNvCxnSpPr>
            <a:stCxn id="9" idx="3"/>
            <a:endCxn id="7" idx="1"/>
          </p:cNvCxnSpPr>
          <p:nvPr/>
        </p:nvCxnSpPr>
        <p:spPr>
          <a:xfrm flipV="1">
            <a:off x="3565756" y="3884901"/>
            <a:ext cx="1271573" cy="738895"/>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DA068353-80FA-0D43-88CC-10905FFC845A}"/>
              </a:ext>
            </a:extLst>
          </p:cNvPr>
          <p:cNvSpPr/>
          <p:nvPr/>
        </p:nvSpPr>
        <p:spPr>
          <a:xfrm>
            <a:off x="504841" y="5361637"/>
            <a:ext cx="9142357" cy="106018"/>
          </a:xfrm>
          <a:prstGeom prst="rect">
            <a:avLst/>
          </a:prstGeom>
          <a:solidFill>
            <a:srgbClr val="FFFF00"/>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肘形连接符 23">
            <a:extLst>
              <a:ext uri="{FF2B5EF4-FFF2-40B4-BE49-F238E27FC236}">
                <a16:creationId xmlns:a16="http://schemas.microsoft.com/office/drawing/2014/main" id="{AEEA4CA2-FDDB-5344-9380-4E9477C191E9}"/>
              </a:ext>
            </a:extLst>
          </p:cNvPr>
          <p:cNvCxnSpPr>
            <a:cxnSpLocks/>
          </p:cNvCxnSpPr>
          <p:nvPr/>
        </p:nvCxnSpPr>
        <p:spPr>
          <a:xfrm>
            <a:off x="5232082" y="2333561"/>
            <a:ext cx="3268631" cy="1152486"/>
          </a:xfrm>
          <a:prstGeom prst="bentConnector3">
            <a:avLst>
              <a:gd name="adj1" fmla="val 100284"/>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ED81A595-0D95-8F44-9E70-1D11426CA1E6}"/>
              </a:ext>
            </a:extLst>
          </p:cNvPr>
          <p:cNvCxnSpPr>
            <a:cxnSpLocks/>
          </p:cNvCxnSpPr>
          <p:nvPr/>
        </p:nvCxnSpPr>
        <p:spPr>
          <a:xfrm rot="5400000">
            <a:off x="1094628" y="4740854"/>
            <a:ext cx="514368" cy="436241"/>
          </a:xfrm>
          <a:prstGeom prst="bentConnector3">
            <a:avLst>
              <a:gd name="adj1" fmla="val 300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1F255DF9-DAC9-0A45-BDE4-95FC8A609A32}"/>
              </a:ext>
            </a:extLst>
          </p:cNvPr>
          <p:cNvCxnSpPr>
            <a:cxnSpLocks/>
          </p:cNvCxnSpPr>
          <p:nvPr/>
        </p:nvCxnSpPr>
        <p:spPr>
          <a:xfrm rot="10800000" flipV="1">
            <a:off x="906454" y="1994703"/>
            <a:ext cx="681532" cy="3156003"/>
          </a:xfrm>
          <a:prstGeom prst="bentConnector2">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75011B99-497B-DB4F-B267-C5EF221BD055}"/>
              </a:ext>
            </a:extLst>
          </p:cNvPr>
          <p:cNvPicPr>
            <a:picLocks noChangeAspect="1"/>
          </p:cNvPicPr>
          <p:nvPr/>
        </p:nvPicPr>
        <p:blipFill>
          <a:blip r:embed="rId7"/>
          <a:stretch>
            <a:fillRect/>
          </a:stretch>
        </p:blipFill>
        <p:spPr>
          <a:xfrm>
            <a:off x="9872086" y="4348666"/>
            <a:ext cx="1535851" cy="1340379"/>
          </a:xfrm>
          <a:prstGeom prst="rect">
            <a:avLst/>
          </a:prstGeom>
        </p:spPr>
      </p:pic>
      <p:cxnSp>
        <p:nvCxnSpPr>
          <p:cNvPr id="29" name="直线连接符 28">
            <a:extLst>
              <a:ext uri="{FF2B5EF4-FFF2-40B4-BE49-F238E27FC236}">
                <a16:creationId xmlns:a16="http://schemas.microsoft.com/office/drawing/2014/main" id="{6033D88F-4DE6-5644-A62B-783700E5CD77}"/>
              </a:ext>
            </a:extLst>
          </p:cNvPr>
          <p:cNvCxnSpPr>
            <a:cxnSpLocks/>
          </p:cNvCxnSpPr>
          <p:nvPr/>
        </p:nvCxnSpPr>
        <p:spPr>
          <a:xfrm>
            <a:off x="10146053" y="2926530"/>
            <a:ext cx="788575"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CC07240E-26D0-1541-9249-9FBEDED8FBF7}"/>
              </a:ext>
            </a:extLst>
          </p:cNvPr>
          <p:cNvCxnSpPr>
            <a:cxnSpLocks/>
          </p:cNvCxnSpPr>
          <p:nvPr/>
        </p:nvCxnSpPr>
        <p:spPr>
          <a:xfrm>
            <a:off x="10146053" y="2449719"/>
            <a:ext cx="7885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69AFC432-AFF7-1A49-A495-9D9D9D0B7675}"/>
              </a:ext>
            </a:extLst>
          </p:cNvPr>
          <p:cNvCxnSpPr>
            <a:cxnSpLocks/>
          </p:cNvCxnSpPr>
          <p:nvPr/>
        </p:nvCxnSpPr>
        <p:spPr>
          <a:xfrm>
            <a:off x="10146053" y="1972908"/>
            <a:ext cx="7885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26C61B22-702A-D249-BC17-876E6445105D}"/>
              </a:ext>
            </a:extLst>
          </p:cNvPr>
          <p:cNvSpPr/>
          <p:nvPr/>
        </p:nvSpPr>
        <p:spPr>
          <a:xfrm>
            <a:off x="10146053" y="2971293"/>
            <a:ext cx="1261884"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集群管理网络</a:t>
            </a:r>
          </a:p>
        </p:txBody>
      </p:sp>
      <p:sp>
        <p:nvSpPr>
          <p:cNvPr id="33" name="矩形 32">
            <a:extLst>
              <a:ext uri="{FF2B5EF4-FFF2-40B4-BE49-F238E27FC236}">
                <a16:creationId xmlns:a16="http://schemas.microsoft.com/office/drawing/2014/main" id="{029F8640-592A-C143-AEA4-C81BAC853C25}"/>
              </a:ext>
            </a:extLst>
          </p:cNvPr>
          <p:cNvSpPr/>
          <p:nvPr/>
        </p:nvSpPr>
        <p:spPr>
          <a:xfrm>
            <a:off x="10146053" y="2494480"/>
            <a:ext cx="1582484"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IPMI</a:t>
            </a:r>
            <a:r>
              <a:rPr lang="zh-CN" altLang="en-US" sz="1400" dirty="0">
                <a:solidFill>
                  <a:srgbClr val="221815"/>
                </a:solidFill>
                <a:latin typeface="Gill Sans MT" panose="020B0502020104020203" pitchFamily="34" charset="0"/>
              </a:rPr>
              <a:t>硬件管理网络</a:t>
            </a:r>
          </a:p>
        </p:txBody>
      </p:sp>
      <p:sp>
        <p:nvSpPr>
          <p:cNvPr id="34" name="矩形 33">
            <a:extLst>
              <a:ext uri="{FF2B5EF4-FFF2-40B4-BE49-F238E27FC236}">
                <a16:creationId xmlns:a16="http://schemas.microsoft.com/office/drawing/2014/main" id="{DFF8F4BA-F87D-484D-8C03-FF6D70E213F0}"/>
              </a:ext>
            </a:extLst>
          </p:cNvPr>
          <p:cNvSpPr/>
          <p:nvPr/>
        </p:nvSpPr>
        <p:spPr>
          <a:xfrm>
            <a:off x="10146053" y="2004417"/>
            <a:ext cx="739305" cy="307777"/>
          </a:xfrm>
          <a:prstGeom prst="rect">
            <a:avLst/>
          </a:prstGeom>
        </p:spPr>
        <p:txBody>
          <a:bodyPr wrap="none">
            <a:spAutoFit/>
          </a:bodyPr>
          <a:lstStyle/>
          <a:p>
            <a:r>
              <a:rPr lang="en-US" altLang="zh-CN" sz="1400" dirty="0">
                <a:solidFill>
                  <a:srgbClr val="221815"/>
                </a:solidFill>
                <a:latin typeface="Gill Sans MT" panose="020B0502020104020203" pitchFamily="34" charset="0"/>
              </a:rPr>
              <a:t>IB</a:t>
            </a:r>
            <a:r>
              <a:rPr lang="zh-CN" altLang="en-US" sz="1400" dirty="0">
                <a:solidFill>
                  <a:srgbClr val="221815"/>
                </a:solidFill>
                <a:latin typeface="Gill Sans MT" panose="020B0502020104020203" pitchFamily="34" charset="0"/>
              </a:rPr>
              <a:t> 网络</a:t>
            </a:r>
          </a:p>
        </p:txBody>
      </p:sp>
      <p:sp>
        <p:nvSpPr>
          <p:cNvPr id="35" name="矩形 34">
            <a:extLst>
              <a:ext uri="{FF2B5EF4-FFF2-40B4-BE49-F238E27FC236}">
                <a16:creationId xmlns:a16="http://schemas.microsoft.com/office/drawing/2014/main" id="{E07ADB06-0C96-9C40-8550-F3602283F9B7}"/>
              </a:ext>
            </a:extLst>
          </p:cNvPr>
          <p:cNvSpPr/>
          <p:nvPr/>
        </p:nvSpPr>
        <p:spPr>
          <a:xfrm>
            <a:off x="10388082" y="4254348"/>
            <a:ext cx="723275" cy="307777"/>
          </a:xfrm>
          <a:prstGeom prst="rect">
            <a:avLst/>
          </a:prstGeom>
        </p:spPr>
        <p:txBody>
          <a:bodyPr wrap="none">
            <a:spAutoFit/>
          </a:bodyPr>
          <a:lstStyle/>
          <a:p>
            <a:r>
              <a:rPr lang="zh-CN" altLang="en-US" sz="1400" dirty="0">
                <a:solidFill>
                  <a:srgbClr val="221815"/>
                </a:solidFill>
                <a:latin typeface="Gill Sans MT" panose="020B0502020104020203" pitchFamily="34" charset="0"/>
              </a:rPr>
              <a:t>客户端</a:t>
            </a:r>
          </a:p>
        </p:txBody>
      </p:sp>
      <p:cxnSp>
        <p:nvCxnSpPr>
          <p:cNvPr id="36" name="肘形连接符 35">
            <a:extLst>
              <a:ext uri="{FF2B5EF4-FFF2-40B4-BE49-F238E27FC236}">
                <a16:creationId xmlns:a16="http://schemas.microsoft.com/office/drawing/2014/main" id="{564B2515-B96E-1E45-9E75-34978C564863}"/>
              </a:ext>
            </a:extLst>
          </p:cNvPr>
          <p:cNvCxnSpPr>
            <a:cxnSpLocks/>
          </p:cNvCxnSpPr>
          <p:nvPr/>
        </p:nvCxnSpPr>
        <p:spPr>
          <a:xfrm rot="5400000">
            <a:off x="13660" y="3690036"/>
            <a:ext cx="2474596" cy="699038"/>
          </a:xfrm>
          <a:prstGeom prst="bentConnector3">
            <a:avLst>
              <a:gd name="adj1" fmla="val 731"/>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肘形连接符 36">
            <a:extLst>
              <a:ext uri="{FF2B5EF4-FFF2-40B4-BE49-F238E27FC236}">
                <a16:creationId xmlns:a16="http://schemas.microsoft.com/office/drawing/2014/main" id="{7CC21ADC-EC5C-9042-98FA-D2FCD6FA3D79}"/>
              </a:ext>
            </a:extLst>
          </p:cNvPr>
          <p:cNvCxnSpPr>
            <a:cxnSpLocks/>
          </p:cNvCxnSpPr>
          <p:nvPr/>
        </p:nvCxnSpPr>
        <p:spPr>
          <a:xfrm rot="5400000">
            <a:off x="741392" y="4477349"/>
            <a:ext cx="970713" cy="641875"/>
          </a:xfrm>
          <a:prstGeom prst="bentConnector3">
            <a:avLst>
              <a:gd name="adj1" fmla="val 127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肘形连接符 39">
            <a:extLst>
              <a:ext uri="{FF2B5EF4-FFF2-40B4-BE49-F238E27FC236}">
                <a16:creationId xmlns:a16="http://schemas.microsoft.com/office/drawing/2014/main" id="{685D8D5A-56E2-AD46-AD0C-0C8E700AA4D2}"/>
              </a:ext>
            </a:extLst>
          </p:cNvPr>
          <p:cNvCxnSpPr>
            <a:cxnSpLocks/>
            <a:stCxn id="14" idx="1"/>
          </p:cNvCxnSpPr>
          <p:nvPr/>
        </p:nvCxnSpPr>
        <p:spPr>
          <a:xfrm rot="10800000" flipV="1">
            <a:off x="1137247" y="2383668"/>
            <a:ext cx="449535" cy="2890146"/>
          </a:xfrm>
          <a:prstGeom prst="bentConnector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51043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normAutofit/>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t>DGX </a:t>
            </a:r>
            <a:r>
              <a:rPr lang="en-US" altLang="zh-CN" dirty="0" err="1"/>
              <a:t>SuperPOD</a:t>
            </a:r>
            <a:endParaRPr lang="en-US" altLang="zh-CN" dirty="0">
              <a:latin typeface="Futura Medium" panose="020B0602020204020303" pitchFamily="34" charset="-79"/>
              <a:cs typeface="Futura Medium" panose="020B0602020204020303" pitchFamily="34" charset="-79"/>
            </a:endParaRPr>
          </a:p>
          <a:p>
            <a:pPr>
              <a:lnSpc>
                <a:spcPct val="130000"/>
              </a:lnSpc>
            </a:pPr>
            <a:r>
              <a:rPr lang="zh-CN" altLang="en-US" dirty="0">
                <a:latin typeface="Futura Medium" panose="020B0602020204020303" pitchFamily="34" charset="-79"/>
                <a:cs typeface="Futura Medium" panose="020B0602020204020303" pitchFamily="34" charset="-79"/>
              </a:rPr>
              <a:t>看</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集群硬件</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77856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en-US" altLang="zh-CN" dirty="0"/>
              <a:t>NVDIA</a:t>
            </a:r>
            <a:r>
              <a:rPr lang="zh-CN" altLang="en-US" dirty="0"/>
              <a:t> </a:t>
            </a:r>
            <a:r>
              <a:rPr lang="en-US" altLang="zh-CN" dirty="0"/>
              <a:t>A100</a:t>
            </a:r>
            <a:r>
              <a:rPr lang="zh-CN" altLang="en-US" dirty="0"/>
              <a:t> 视频</a:t>
            </a:r>
          </a:p>
        </p:txBody>
      </p:sp>
    </p:spTree>
    <p:extLst>
      <p:ext uri="{BB962C8B-B14F-4D97-AF65-F5344CB8AC3E}">
        <p14:creationId xmlns:p14="http://schemas.microsoft.com/office/powerpoint/2010/main" val="32937639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计算节点</a:t>
            </a:r>
          </a:p>
        </p:txBody>
      </p:sp>
      <p:pic>
        <p:nvPicPr>
          <p:cNvPr id="2" name="图片 1">
            <a:extLst>
              <a:ext uri="{FF2B5EF4-FFF2-40B4-BE49-F238E27FC236}">
                <a16:creationId xmlns:a16="http://schemas.microsoft.com/office/drawing/2014/main" id="{0534F001-A949-AB43-9658-3F1C21C6638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63931" y="1475171"/>
            <a:ext cx="6385419" cy="4673381"/>
          </a:xfrm>
          <a:prstGeom prst="rect">
            <a:avLst/>
          </a:prstGeom>
        </p:spPr>
      </p:pic>
      <p:pic>
        <p:nvPicPr>
          <p:cNvPr id="3" name="图片 2">
            <a:extLst>
              <a:ext uri="{FF2B5EF4-FFF2-40B4-BE49-F238E27FC236}">
                <a16:creationId xmlns:a16="http://schemas.microsoft.com/office/drawing/2014/main" id="{A3156C61-7A4D-774F-A057-CDDAF689801F}"/>
              </a:ext>
            </a:extLst>
          </p:cNvPr>
          <p:cNvPicPr>
            <a:picLocks noChangeAspect="1"/>
          </p:cNvPicPr>
          <p:nvPr/>
        </p:nvPicPr>
        <p:blipFill>
          <a:blip r:embed="rId3"/>
          <a:stretch>
            <a:fillRect/>
          </a:stretch>
        </p:blipFill>
        <p:spPr>
          <a:xfrm>
            <a:off x="6974290" y="1576551"/>
            <a:ext cx="4717920" cy="4225159"/>
          </a:xfrm>
          <a:prstGeom prst="rect">
            <a:avLst/>
          </a:prstGeom>
        </p:spPr>
      </p:pic>
    </p:spTree>
    <p:extLst>
      <p:ext uri="{BB962C8B-B14F-4D97-AF65-F5344CB8AC3E}">
        <p14:creationId xmlns:p14="http://schemas.microsoft.com/office/powerpoint/2010/main" val="39579428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计算节点</a:t>
            </a:r>
          </a:p>
        </p:txBody>
      </p:sp>
      <p:pic>
        <p:nvPicPr>
          <p:cNvPr id="2" name="图片 1">
            <a:extLst>
              <a:ext uri="{FF2B5EF4-FFF2-40B4-BE49-F238E27FC236}">
                <a16:creationId xmlns:a16="http://schemas.microsoft.com/office/drawing/2014/main" id="{0534F001-A949-AB43-9658-3F1C21C6638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168127" y="1506702"/>
            <a:ext cx="6378302" cy="4673381"/>
          </a:xfrm>
          <a:prstGeom prst="rect">
            <a:avLst/>
          </a:prstGeom>
        </p:spPr>
      </p:pic>
      <p:pic>
        <p:nvPicPr>
          <p:cNvPr id="4" name="图片 3">
            <a:extLst>
              <a:ext uri="{FF2B5EF4-FFF2-40B4-BE49-F238E27FC236}">
                <a16:creationId xmlns:a16="http://schemas.microsoft.com/office/drawing/2014/main" id="{6C8DBD57-7273-7C4C-9B01-115F14E77672}"/>
              </a:ext>
            </a:extLst>
          </p:cNvPr>
          <p:cNvPicPr>
            <a:picLocks noChangeAspect="1"/>
          </p:cNvPicPr>
          <p:nvPr/>
        </p:nvPicPr>
        <p:blipFill>
          <a:blip r:embed="rId3"/>
          <a:stretch>
            <a:fillRect/>
          </a:stretch>
        </p:blipFill>
        <p:spPr>
          <a:xfrm>
            <a:off x="7928326" y="1506702"/>
            <a:ext cx="2729119" cy="4295008"/>
          </a:xfrm>
          <a:prstGeom prst="rect">
            <a:avLst/>
          </a:prstGeom>
        </p:spPr>
      </p:pic>
    </p:spTree>
    <p:extLst>
      <p:ext uri="{BB962C8B-B14F-4D97-AF65-F5344CB8AC3E}">
        <p14:creationId xmlns:p14="http://schemas.microsoft.com/office/powerpoint/2010/main" val="1356883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01DF1D-7974-D84D-8F6C-2EABC9D42242}"/>
              </a:ext>
            </a:extLst>
          </p:cNvPr>
          <p:cNvSpPr>
            <a:spLocks noGrp="1"/>
          </p:cNvSpPr>
          <p:nvPr>
            <p:ph type="title"/>
          </p:nvPr>
        </p:nvSpPr>
        <p:spPr/>
        <p:txBody>
          <a:bodyPr/>
          <a:lstStyle/>
          <a:p>
            <a:r>
              <a:rPr lang="zh-CN" altLang="en-US" dirty="0"/>
              <a:t>计算节点</a:t>
            </a:r>
          </a:p>
        </p:txBody>
      </p:sp>
      <p:pic>
        <p:nvPicPr>
          <p:cNvPr id="6" name="图片 5">
            <a:extLst>
              <a:ext uri="{FF2B5EF4-FFF2-40B4-BE49-F238E27FC236}">
                <a16:creationId xmlns:a16="http://schemas.microsoft.com/office/drawing/2014/main" id="{17107790-CAB9-8E4C-A998-128C4E78C657}"/>
              </a:ext>
            </a:extLst>
          </p:cNvPr>
          <p:cNvPicPr>
            <a:picLocks noChangeAspect="1"/>
          </p:cNvPicPr>
          <p:nvPr/>
        </p:nvPicPr>
        <p:blipFill>
          <a:blip r:embed="rId2"/>
          <a:stretch>
            <a:fillRect/>
          </a:stretch>
        </p:blipFill>
        <p:spPr>
          <a:xfrm>
            <a:off x="609656" y="1147604"/>
            <a:ext cx="10963472" cy="4955489"/>
          </a:xfrm>
          <a:prstGeom prst="rect">
            <a:avLst/>
          </a:prstGeom>
        </p:spPr>
      </p:pic>
    </p:spTree>
    <p:extLst>
      <p:ext uri="{BB962C8B-B14F-4D97-AF65-F5344CB8AC3E}">
        <p14:creationId xmlns:p14="http://schemas.microsoft.com/office/powerpoint/2010/main" val="1133519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129357-6892-4846-8C94-A7DB8C4A59C7}"/>
              </a:ext>
            </a:extLst>
          </p:cNvPr>
          <p:cNvSpPr>
            <a:spLocks noGrp="1"/>
          </p:cNvSpPr>
          <p:nvPr>
            <p:ph type="title"/>
          </p:nvPr>
        </p:nvSpPr>
        <p:spPr/>
        <p:txBody>
          <a:bodyPr/>
          <a:lstStyle/>
          <a:p>
            <a:r>
              <a:rPr lang="zh-CN" altLang="en-US" dirty="0"/>
              <a:t>大模型 </a:t>
            </a:r>
            <a:r>
              <a:rPr lang="en-US" altLang="zh-CN" dirty="0"/>
              <a:t>+</a:t>
            </a:r>
            <a:r>
              <a:rPr lang="zh-CN" altLang="en-US" dirty="0"/>
              <a:t> </a:t>
            </a:r>
            <a:r>
              <a:rPr lang="en-US" altLang="zh-CN" dirty="0"/>
              <a:t>AI</a:t>
            </a:r>
            <a:r>
              <a:rPr lang="zh-CN" altLang="en-US" dirty="0"/>
              <a:t>系统全栈架构</a:t>
            </a:r>
          </a:p>
        </p:txBody>
      </p:sp>
      <p:pic>
        <p:nvPicPr>
          <p:cNvPr id="7" name="图片 6">
            <a:extLst>
              <a:ext uri="{FF2B5EF4-FFF2-40B4-BE49-F238E27FC236}">
                <a16:creationId xmlns:a16="http://schemas.microsoft.com/office/drawing/2014/main" id="{FF1484F1-6273-0547-877D-DD239E67145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7909" y="1214809"/>
            <a:ext cx="6388140" cy="5084777"/>
          </a:xfrm>
          <a:prstGeom prst="rect">
            <a:avLst/>
          </a:prstGeom>
        </p:spPr>
      </p:pic>
      <p:sp>
        <p:nvSpPr>
          <p:cNvPr id="6" name="矩形 5">
            <a:extLst>
              <a:ext uri="{FF2B5EF4-FFF2-40B4-BE49-F238E27FC236}">
                <a16:creationId xmlns:a16="http://schemas.microsoft.com/office/drawing/2014/main" id="{3BC8800C-96A5-9E4D-A4D3-D5EF622DC394}"/>
              </a:ext>
            </a:extLst>
          </p:cNvPr>
          <p:cNvSpPr/>
          <p:nvPr/>
        </p:nvSpPr>
        <p:spPr>
          <a:xfrm>
            <a:off x="623635" y="4672361"/>
            <a:ext cx="6857740" cy="1694430"/>
          </a:xfrm>
          <a:prstGeom prst="rect">
            <a:avLst/>
          </a:prstGeom>
          <a:noFill/>
          <a:ln w="38100">
            <a:solidFill>
              <a:srgbClr val="92D050"/>
            </a:solidFill>
            <a:prstDash val="sysDash"/>
            <a:extLst>
              <a:ext uri="{C807C97D-BFC1-408E-A445-0C87EB9F89A2}">
                <ask:lineSketchStyleProps xmlns:ask="http://schemas.microsoft.com/office/drawing/2018/sketchyshapes" sd="2034098327">
                  <a:custGeom>
                    <a:avLst/>
                    <a:gdLst>
                      <a:gd name="connsiteX0" fmla="*/ 0 w 6857740"/>
                      <a:gd name="connsiteY0" fmla="*/ 0 h 1694430"/>
                      <a:gd name="connsiteX1" fmla="*/ 548619 w 6857740"/>
                      <a:gd name="connsiteY1" fmla="*/ 0 h 1694430"/>
                      <a:gd name="connsiteX2" fmla="*/ 1097238 w 6857740"/>
                      <a:gd name="connsiteY2" fmla="*/ 0 h 1694430"/>
                      <a:gd name="connsiteX3" fmla="*/ 1920167 w 6857740"/>
                      <a:gd name="connsiteY3" fmla="*/ 0 h 1694430"/>
                      <a:gd name="connsiteX4" fmla="*/ 2537364 w 6857740"/>
                      <a:gd name="connsiteY4" fmla="*/ 0 h 1694430"/>
                      <a:gd name="connsiteX5" fmla="*/ 3017406 w 6857740"/>
                      <a:gd name="connsiteY5" fmla="*/ 0 h 1694430"/>
                      <a:gd name="connsiteX6" fmla="*/ 3634602 w 6857740"/>
                      <a:gd name="connsiteY6" fmla="*/ 0 h 1694430"/>
                      <a:gd name="connsiteX7" fmla="*/ 4388954 w 6857740"/>
                      <a:gd name="connsiteY7" fmla="*/ 0 h 1694430"/>
                      <a:gd name="connsiteX8" fmla="*/ 5074728 w 6857740"/>
                      <a:gd name="connsiteY8" fmla="*/ 0 h 1694430"/>
                      <a:gd name="connsiteX9" fmla="*/ 5897656 w 6857740"/>
                      <a:gd name="connsiteY9" fmla="*/ 0 h 1694430"/>
                      <a:gd name="connsiteX10" fmla="*/ 6857740 w 6857740"/>
                      <a:gd name="connsiteY10" fmla="*/ 0 h 1694430"/>
                      <a:gd name="connsiteX11" fmla="*/ 6857740 w 6857740"/>
                      <a:gd name="connsiteY11" fmla="*/ 598699 h 1694430"/>
                      <a:gd name="connsiteX12" fmla="*/ 6857740 w 6857740"/>
                      <a:gd name="connsiteY12" fmla="*/ 1163509 h 1694430"/>
                      <a:gd name="connsiteX13" fmla="*/ 6857740 w 6857740"/>
                      <a:gd name="connsiteY13" fmla="*/ 1694430 h 1694430"/>
                      <a:gd name="connsiteX14" fmla="*/ 6171966 w 6857740"/>
                      <a:gd name="connsiteY14" fmla="*/ 1694430 h 1694430"/>
                      <a:gd name="connsiteX15" fmla="*/ 5349037 w 6857740"/>
                      <a:gd name="connsiteY15" fmla="*/ 1694430 h 1694430"/>
                      <a:gd name="connsiteX16" fmla="*/ 4594686 w 6857740"/>
                      <a:gd name="connsiteY16" fmla="*/ 1694430 h 1694430"/>
                      <a:gd name="connsiteX17" fmla="*/ 3977489 w 6857740"/>
                      <a:gd name="connsiteY17" fmla="*/ 1694430 h 1694430"/>
                      <a:gd name="connsiteX18" fmla="*/ 3497447 w 6857740"/>
                      <a:gd name="connsiteY18" fmla="*/ 1694430 h 1694430"/>
                      <a:gd name="connsiteX19" fmla="*/ 2880251 w 6857740"/>
                      <a:gd name="connsiteY19" fmla="*/ 1694430 h 1694430"/>
                      <a:gd name="connsiteX20" fmla="*/ 2331632 w 6857740"/>
                      <a:gd name="connsiteY20" fmla="*/ 1694430 h 1694430"/>
                      <a:gd name="connsiteX21" fmla="*/ 1508703 w 6857740"/>
                      <a:gd name="connsiteY21" fmla="*/ 1694430 h 1694430"/>
                      <a:gd name="connsiteX22" fmla="*/ 1028661 w 6857740"/>
                      <a:gd name="connsiteY22" fmla="*/ 1694430 h 1694430"/>
                      <a:gd name="connsiteX23" fmla="*/ 0 w 6857740"/>
                      <a:gd name="connsiteY23" fmla="*/ 1694430 h 1694430"/>
                      <a:gd name="connsiteX24" fmla="*/ 0 w 6857740"/>
                      <a:gd name="connsiteY24" fmla="*/ 1180453 h 1694430"/>
                      <a:gd name="connsiteX25" fmla="*/ 0 w 6857740"/>
                      <a:gd name="connsiteY25" fmla="*/ 666476 h 1694430"/>
                      <a:gd name="connsiteX26" fmla="*/ 0 w 6857740"/>
                      <a:gd name="connsiteY26" fmla="*/ 0 h 169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57740" h="1694430" extrusionOk="0">
                        <a:moveTo>
                          <a:pt x="0" y="0"/>
                        </a:moveTo>
                        <a:cubicBezTo>
                          <a:pt x="154654" y="5890"/>
                          <a:pt x="434170" y="-20759"/>
                          <a:pt x="548619" y="0"/>
                        </a:cubicBezTo>
                        <a:cubicBezTo>
                          <a:pt x="663068" y="20759"/>
                          <a:pt x="970691" y="7220"/>
                          <a:pt x="1097238" y="0"/>
                        </a:cubicBezTo>
                        <a:cubicBezTo>
                          <a:pt x="1223785" y="-7220"/>
                          <a:pt x="1645138" y="-33024"/>
                          <a:pt x="1920167" y="0"/>
                        </a:cubicBezTo>
                        <a:cubicBezTo>
                          <a:pt x="2195196" y="33024"/>
                          <a:pt x="2413031" y="19681"/>
                          <a:pt x="2537364" y="0"/>
                        </a:cubicBezTo>
                        <a:cubicBezTo>
                          <a:pt x="2661697" y="-19681"/>
                          <a:pt x="2889663" y="10355"/>
                          <a:pt x="3017406" y="0"/>
                        </a:cubicBezTo>
                        <a:cubicBezTo>
                          <a:pt x="3145149" y="-10355"/>
                          <a:pt x="3385199" y="-5738"/>
                          <a:pt x="3634602" y="0"/>
                        </a:cubicBezTo>
                        <a:cubicBezTo>
                          <a:pt x="3884005" y="5738"/>
                          <a:pt x="4175538" y="23157"/>
                          <a:pt x="4388954" y="0"/>
                        </a:cubicBezTo>
                        <a:cubicBezTo>
                          <a:pt x="4602370" y="-23157"/>
                          <a:pt x="4886384" y="16800"/>
                          <a:pt x="5074728" y="0"/>
                        </a:cubicBezTo>
                        <a:cubicBezTo>
                          <a:pt x="5263072" y="-16800"/>
                          <a:pt x="5550607" y="-34399"/>
                          <a:pt x="5897656" y="0"/>
                        </a:cubicBezTo>
                        <a:cubicBezTo>
                          <a:pt x="6244705" y="34399"/>
                          <a:pt x="6544782" y="-34852"/>
                          <a:pt x="6857740" y="0"/>
                        </a:cubicBezTo>
                        <a:cubicBezTo>
                          <a:pt x="6882644" y="240130"/>
                          <a:pt x="6879281" y="305358"/>
                          <a:pt x="6857740" y="598699"/>
                        </a:cubicBezTo>
                        <a:cubicBezTo>
                          <a:pt x="6836199" y="892040"/>
                          <a:pt x="6885021" y="907658"/>
                          <a:pt x="6857740" y="1163509"/>
                        </a:cubicBezTo>
                        <a:cubicBezTo>
                          <a:pt x="6830460" y="1419360"/>
                          <a:pt x="6851953" y="1561860"/>
                          <a:pt x="6857740" y="1694430"/>
                        </a:cubicBezTo>
                        <a:cubicBezTo>
                          <a:pt x="6557557" y="1707587"/>
                          <a:pt x="6316022" y="1682492"/>
                          <a:pt x="6171966" y="1694430"/>
                        </a:cubicBezTo>
                        <a:cubicBezTo>
                          <a:pt x="6027910" y="1706368"/>
                          <a:pt x="5748247" y="1679110"/>
                          <a:pt x="5349037" y="1694430"/>
                        </a:cubicBezTo>
                        <a:cubicBezTo>
                          <a:pt x="4949827" y="1709750"/>
                          <a:pt x="4958033" y="1714073"/>
                          <a:pt x="4594686" y="1694430"/>
                        </a:cubicBezTo>
                        <a:cubicBezTo>
                          <a:pt x="4231339" y="1674787"/>
                          <a:pt x="4209617" y="1682154"/>
                          <a:pt x="3977489" y="1694430"/>
                        </a:cubicBezTo>
                        <a:cubicBezTo>
                          <a:pt x="3745361" y="1706706"/>
                          <a:pt x="3706298" y="1692379"/>
                          <a:pt x="3497447" y="1694430"/>
                        </a:cubicBezTo>
                        <a:cubicBezTo>
                          <a:pt x="3288596" y="1696481"/>
                          <a:pt x="3116593" y="1704821"/>
                          <a:pt x="2880251" y="1694430"/>
                        </a:cubicBezTo>
                        <a:cubicBezTo>
                          <a:pt x="2643909" y="1684039"/>
                          <a:pt x="2474306" y="1694777"/>
                          <a:pt x="2331632" y="1694430"/>
                        </a:cubicBezTo>
                        <a:cubicBezTo>
                          <a:pt x="2188958" y="1694083"/>
                          <a:pt x="1781189" y="1672806"/>
                          <a:pt x="1508703" y="1694430"/>
                        </a:cubicBezTo>
                        <a:cubicBezTo>
                          <a:pt x="1236217" y="1716054"/>
                          <a:pt x="1156576" y="1670475"/>
                          <a:pt x="1028661" y="1694430"/>
                        </a:cubicBezTo>
                        <a:cubicBezTo>
                          <a:pt x="900746" y="1718385"/>
                          <a:pt x="247148" y="1745094"/>
                          <a:pt x="0" y="1694430"/>
                        </a:cubicBezTo>
                        <a:cubicBezTo>
                          <a:pt x="15248" y="1548992"/>
                          <a:pt x="23060" y="1347493"/>
                          <a:pt x="0" y="1180453"/>
                        </a:cubicBezTo>
                        <a:cubicBezTo>
                          <a:pt x="-23060" y="1013413"/>
                          <a:pt x="-23179" y="919052"/>
                          <a:pt x="0" y="666476"/>
                        </a:cubicBezTo>
                        <a:cubicBezTo>
                          <a:pt x="23179" y="413900"/>
                          <a:pt x="1340" y="13622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216A3EA-5921-7643-AD61-91E37087511B}"/>
              </a:ext>
            </a:extLst>
          </p:cNvPr>
          <p:cNvSpPr/>
          <p:nvPr/>
        </p:nvSpPr>
        <p:spPr>
          <a:xfrm>
            <a:off x="7705649" y="5038963"/>
            <a:ext cx="4121162" cy="961225"/>
          </a:xfrm>
          <a:prstGeom prst="rect">
            <a:avLst/>
          </a:prstGeom>
          <a:noFill/>
        </p:spPr>
        <p:txBody>
          <a:bodyPr wrap="square">
            <a:spAutoFit/>
          </a:bodyPr>
          <a:lstStyle/>
          <a:p>
            <a:pPr algn="ctr">
              <a:lnSpc>
                <a:spcPct val="150000"/>
              </a:lnSpc>
            </a:pPr>
            <a:r>
              <a:rPr kumimoji="1" lang="zh-CN" altLang="en-US" sz="2000" dirty="0">
                <a:solidFill>
                  <a:srgbClr val="1D1D1A"/>
                </a:solidFill>
                <a:latin typeface="Gill Sans MT" panose="020B0502020104020203" pitchFamily="34" charset="0"/>
                <a:ea typeface="+mj-ea"/>
              </a:rPr>
              <a:t>硬件体系结构不仅需要算力</a:t>
            </a:r>
            <a:endParaRPr kumimoji="1" lang="en-US" altLang="zh-CN" sz="2000" dirty="0">
              <a:solidFill>
                <a:srgbClr val="1D1D1A"/>
              </a:solidFill>
              <a:latin typeface="Gill Sans MT" panose="020B0502020104020203" pitchFamily="34" charset="0"/>
              <a:ea typeface="+mj-ea"/>
            </a:endParaRPr>
          </a:p>
          <a:p>
            <a:pPr algn="ctr">
              <a:lnSpc>
                <a:spcPct val="150000"/>
              </a:lnSpc>
            </a:pPr>
            <a:r>
              <a:rPr kumimoji="1" lang="zh-CN" altLang="en-US" sz="2000" dirty="0">
                <a:solidFill>
                  <a:srgbClr val="1D1D1A"/>
                </a:solidFill>
                <a:latin typeface="Gill Sans MT" panose="020B0502020104020203" pitchFamily="34" charset="0"/>
                <a:ea typeface="+mj-ea"/>
              </a:rPr>
              <a:t>还包括网络、存储组成的超计节点</a:t>
            </a:r>
          </a:p>
        </p:txBody>
      </p:sp>
      <p:sp>
        <p:nvSpPr>
          <p:cNvPr id="9" name="矩形 8">
            <a:extLst>
              <a:ext uri="{FF2B5EF4-FFF2-40B4-BE49-F238E27FC236}">
                <a16:creationId xmlns:a16="http://schemas.microsoft.com/office/drawing/2014/main" id="{81C7AB18-F8CA-6248-BDA1-019CB06C1631}"/>
              </a:ext>
            </a:extLst>
          </p:cNvPr>
          <p:cNvSpPr/>
          <p:nvPr/>
        </p:nvSpPr>
        <p:spPr>
          <a:xfrm>
            <a:off x="7705649" y="2948387"/>
            <a:ext cx="4121162" cy="961225"/>
          </a:xfrm>
          <a:prstGeom prst="rect">
            <a:avLst/>
          </a:prstGeom>
          <a:noFill/>
        </p:spPr>
        <p:txBody>
          <a:bodyPr wrap="square">
            <a:spAutoFit/>
          </a:bodyPr>
          <a:lstStyle/>
          <a:p>
            <a:pPr algn="ctr">
              <a:lnSpc>
                <a:spcPct val="150000"/>
              </a:lnSpc>
            </a:pPr>
            <a:r>
              <a:rPr kumimoji="1" lang="zh-CN" altLang="en-US" sz="2000" dirty="0">
                <a:solidFill>
                  <a:srgbClr val="1D1D1A"/>
                </a:solidFill>
                <a:latin typeface="Gill Sans MT" panose="020B0502020104020203" pitchFamily="34" charset="0"/>
                <a:ea typeface="+mj-ea"/>
              </a:rPr>
              <a:t>通过软硬件协同优化</a:t>
            </a:r>
            <a:endParaRPr kumimoji="1" lang="en-US" altLang="zh-CN" sz="2000" dirty="0">
              <a:solidFill>
                <a:srgbClr val="1D1D1A"/>
              </a:solidFill>
              <a:latin typeface="Gill Sans MT" panose="020B0502020104020203" pitchFamily="34" charset="0"/>
              <a:ea typeface="+mj-ea"/>
            </a:endParaRPr>
          </a:p>
          <a:p>
            <a:pPr algn="ctr">
              <a:lnSpc>
                <a:spcPct val="150000"/>
              </a:lnSpc>
            </a:pPr>
            <a:r>
              <a:rPr kumimoji="1" lang="zh-CN" altLang="en-US" sz="2000" dirty="0">
                <a:solidFill>
                  <a:srgbClr val="1D1D1A"/>
                </a:solidFill>
                <a:latin typeface="Gill Sans MT" panose="020B0502020104020203" pitchFamily="34" charset="0"/>
                <a:ea typeface="+mj-ea"/>
              </a:rPr>
              <a:t>基于硬件的编译、框架、使能层</a:t>
            </a:r>
          </a:p>
        </p:txBody>
      </p:sp>
      <p:sp>
        <p:nvSpPr>
          <p:cNvPr id="10" name="矩形 9">
            <a:extLst>
              <a:ext uri="{FF2B5EF4-FFF2-40B4-BE49-F238E27FC236}">
                <a16:creationId xmlns:a16="http://schemas.microsoft.com/office/drawing/2014/main" id="{15700D5E-4C87-BC47-BE35-F530CDD564F1}"/>
              </a:ext>
            </a:extLst>
          </p:cNvPr>
          <p:cNvSpPr/>
          <p:nvPr/>
        </p:nvSpPr>
        <p:spPr>
          <a:xfrm>
            <a:off x="7705649" y="1214809"/>
            <a:ext cx="4121162" cy="961225"/>
          </a:xfrm>
          <a:prstGeom prst="rect">
            <a:avLst/>
          </a:prstGeom>
          <a:noFill/>
        </p:spPr>
        <p:txBody>
          <a:bodyPr wrap="square">
            <a:spAutoFit/>
          </a:bodyPr>
          <a:lstStyle/>
          <a:p>
            <a:pPr algn="ctr">
              <a:lnSpc>
                <a:spcPct val="150000"/>
              </a:lnSpc>
            </a:pPr>
            <a:r>
              <a:rPr kumimoji="1" lang="zh-CN" altLang="en-US" sz="2000" dirty="0">
                <a:solidFill>
                  <a:srgbClr val="1D1D1A"/>
                </a:solidFill>
                <a:latin typeface="Gill Sans MT" panose="020B0502020104020203" pitchFamily="34" charset="0"/>
                <a:ea typeface="+mj-ea"/>
              </a:rPr>
              <a:t>提供大模型算法</a:t>
            </a:r>
            <a:endParaRPr kumimoji="1" lang="en-US" altLang="zh-CN" sz="2000" dirty="0">
              <a:solidFill>
                <a:srgbClr val="1D1D1A"/>
              </a:solidFill>
              <a:latin typeface="Gill Sans MT" panose="020B0502020104020203" pitchFamily="34" charset="0"/>
              <a:ea typeface="+mj-ea"/>
            </a:endParaRPr>
          </a:p>
          <a:p>
            <a:pPr algn="ctr">
              <a:lnSpc>
                <a:spcPct val="150000"/>
              </a:lnSpc>
            </a:pPr>
            <a:r>
              <a:rPr kumimoji="1" lang="zh-CN" altLang="en-US" sz="2000" dirty="0">
                <a:solidFill>
                  <a:srgbClr val="1D1D1A"/>
                </a:solidFill>
                <a:latin typeface="Gill Sans MT" panose="020B0502020104020203" pitchFamily="34" charset="0"/>
              </a:rPr>
              <a:t>提升 </a:t>
            </a:r>
            <a:r>
              <a:rPr kumimoji="1" lang="en-US" altLang="zh-CN" sz="2000" dirty="0">
                <a:solidFill>
                  <a:srgbClr val="1D1D1A"/>
                </a:solidFill>
                <a:latin typeface="Gill Sans MT" panose="020B0502020104020203" pitchFamily="34" charset="0"/>
                <a:ea typeface="+mj-ea"/>
              </a:rPr>
              <a:t>AI</a:t>
            </a:r>
            <a:r>
              <a:rPr kumimoji="1" lang="zh-CN" altLang="en-US" sz="2000" dirty="0">
                <a:solidFill>
                  <a:srgbClr val="1D1D1A"/>
                </a:solidFill>
                <a:latin typeface="Gill Sans MT" panose="020B0502020104020203" pitchFamily="34" charset="0"/>
                <a:ea typeface="+mj-ea"/>
              </a:rPr>
              <a:t> 集群整体利用率</a:t>
            </a:r>
          </a:p>
        </p:txBody>
      </p:sp>
    </p:spTree>
    <p:extLst>
      <p:ext uri="{BB962C8B-B14F-4D97-AF65-F5344CB8AC3E}">
        <p14:creationId xmlns:p14="http://schemas.microsoft.com/office/powerpoint/2010/main" val="384671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01DF1D-7974-D84D-8F6C-2EABC9D42242}"/>
              </a:ext>
            </a:extLst>
          </p:cNvPr>
          <p:cNvSpPr>
            <a:spLocks noGrp="1"/>
          </p:cNvSpPr>
          <p:nvPr>
            <p:ph type="title"/>
          </p:nvPr>
        </p:nvSpPr>
        <p:spPr/>
        <p:txBody>
          <a:bodyPr/>
          <a:lstStyle/>
          <a:p>
            <a:r>
              <a:rPr lang="zh-CN" altLang="en-US" dirty="0"/>
              <a:t>计算节点的网络结构</a:t>
            </a:r>
          </a:p>
        </p:txBody>
      </p:sp>
      <p:pic>
        <p:nvPicPr>
          <p:cNvPr id="2" name="图片 1">
            <a:extLst>
              <a:ext uri="{FF2B5EF4-FFF2-40B4-BE49-F238E27FC236}">
                <a16:creationId xmlns:a16="http://schemas.microsoft.com/office/drawing/2014/main" id="{3364FB15-91AB-F749-8188-B42598F3DC98}"/>
              </a:ext>
            </a:extLst>
          </p:cNvPr>
          <p:cNvPicPr>
            <a:picLocks noChangeAspect="1"/>
          </p:cNvPicPr>
          <p:nvPr/>
        </p:nvPicPr>
        <p:blipFill>
          <a:blip r:embed="rId2"/>
          <a:stretch>
            <a:fillRect/>
          </a:stretch>
        </p:blipFill>
        <p:spPr>
          <a:xfrm>
            <a:off x="1286846" y="2005240"/>
            <a:ext cx="9623069" cy="3385697"/>
          </a:xfrm>
          <a:prstGeom prst="rect">
            <a:avLst/>
          </a:prstGeom>
        </p:spPr>
      </p:pic>
      <p:sp>
        <p:nvSpPr>
          <p:cNvPr id="3" name="矩形 2">
            <a:extLst>
              <a:ext uri="{FF2B5EF4-FFF2-40B4-BE49-F238E27FC236}">
                <a16:creationId xmlns:a16="http://schemas.microsoft.com/office/drawing/2014/main" id="{3F9EBFBC-97BD-C741-8D18-73B85D5E1B49}"/>
              </a:ext>
            </a:extLst>
          </p:cNvPr>
          <p:cNvSpPr/>
          <p:nvPr/>
        </p:nvSpPr>
        <p:spPr>
          <a:xfrm>
            <a:off x="2100888" y="5206271"/>
            <a:ext cx="1107996" cy="369332"/>
          </a:xfrm>
          <a:prstGeom prst="rect">
            <a:avLst/>
          </a:prstGeom>
        </p:spPr>
        <p:txBody>
          <a:bodyPr wrap="none">
            <a:spAutoFit/>
          </a:bodyPr>
          <a:lstStyle/>
          <a:p>
            <a:r>
              <a:rPr lang="zh-CN" altLang="en-US" b="1" dirty="0">
                <a:latin typeface="Gill Sans MT" panose="020B0502020104020203" pitchFamily="34" charset="0"/>
              </a:rPr>
              <a:t>计算结构</a:t>
            </a:r>
          </a:p>
        </p:txBody>
      </p:sp>
      <p:sp>
        <p:nvSpPr>
          <p:cNvPr id="7" name="矩形 6">
            <a:extLst>
              <a:ext uri="{FF2B5EF4-FFF2-40B4-BE49-F238E27FC236}">
                <a16:creationId xmlns:a16="http://schemas.microsoft.com/office/drawing/2014/main" id="{3109F37A-FDEA-EB47-B617-2859DA23D098}"/>
              </a:ext>
            </a:extLst>
          </p:cNvPr>
          <p:cNvSpPr/>
          <p:nvPr/>
        </p:nvSpPr>
        <p:spPr>
          <a:xfrm>
            <a:off x="3546061" y="2005240"/>
            <a:ext cx="1122423" cy="369332"/>
          </a:xfrm>
          <a:prstGeom prst="rect">
            <a:avLst/>
          </a:prstGeom>
        </p:spPr>
        <p:txBody>
          <a:bodyPr wrap="none">
            <a:spAutoFit/>
          </a:bodyPr>
          <a:lstStyle/>
          <a:p>
            <a:r>
              <a:rPr lang="zh-CN" altLang="en-US" b="1" dirty="0">
                <a:latin typeface="Gill Sans MT" panose="020B0502020104020203" pitchFamily="34" charset="0"/>
              </a:rPr>
              <a:t>存储结构</a:t>
            </a:r>
          </a:p>
        </p:txBody>
      </p:sp>
      <p:sp>
        <p:nvSpPr>
          <p:cNvPr id="8" name="矩形 7">
            <a:extLst>
              <a:ext uri="{FF2B5EF4-FFF2-40B4-BE49-F238E27FC236}">
                <a16:creationId xmlns:a16="http://schemas.microsoft.com/office/drawing/2014/main" id="{97AFA772-8B08-2543-A36C-DCC8FB91701F}"/>
              </a:ext>
            </a:extLst>
          </p:cNvPr>
          <p:cNvSpPr/>
          <p:nvPr/>
        </p:nvSpPr>
        <p:spPr>
          <a:xfrm>
            <a:off x="4674721" y="1212202"/>
            <a:ext cx="5707117" cy="793038"/>
          </a:xfrm>
          <a:prstGeom prst="rect">
            <a:avLst/>
          </a:prstGeom>
        </p:spPr>
        <p:txBody>
          <a:bodyPr wrap="square">
            <a:spAutoFit/>
          </a:bodyPr>
          <a:lstStyle/>
          <a:p>
            <a:pPr algn="ctr">
              <a:lnSpc>
                <a:spcPct val="150000"/>
              </a:lnSpc>
            </a:pPr>
            <a:r>
              <a:rPr lang="zh-CN" altLang="en-US" b="1" dirty="0">
                <a:latin typeface="Gill Sans MT" panose="020B0502020104020203" pitchFamily="34" charset="0"/>
              </a:rPr>
              <a:t>带内管理</a:t>
            </a:r>
            <a:endParaRPr lang="en-US" altLang="zh-CN" b="1" dirty="0">
              <a:latin typeface="Gill Sans MT" panose="020B0502020104020203" pitchFamily="34" charset="0"/>
            </a:endParaRPr>
          </a:p>
          <a:p>
            <a:pPr algn="ctr">
              <a:lnSpc>
                <a:spcPct val="150000"/>
              </a:lnSpc>
            </a:pPr>
            <a:r>
              <a:rPr lang="zh-CN" altLang="en-US" sz="1400" dirty="0">
                <a:latin typeface="Gill Sans MT" panose="020B0502020104020203" pitchFamily="34" charset="0"/>
              </a:rPr>
              <a:t>使用</a:t>
            </a:r>
            <a:r>
              <a:rPr lang="en-US" altLang="zh-CN" sz="1400" dirty="0">
                <a:latin typeface="Gill Sans MT" panose="020B0502020104020203" pitchFamily="34" charset="0"/>
              </a:rPr>
              <a:t>DGX A100</a:t>
            </a:r>
            <a:r>
              <a:rPr lang="zh-CN" altLang="en-US" sz="1400" dirty="0">
                <a:latin typeface="Gill Sans MT" panose="020B0502020104020203" pitchFamily="34" charset="0"/>
              </a:rPr>
              <a:t>系统上的两个</a:t>
            </a:r>
            <a:r>
              <a:rPr lang="en-US" altLang="zh-CN" sz="1400" dirty="0">
                <a:latin typeface="Gill Sans MT" panose="020B0502020104020203" pitchFamily="34" charset="0"/>
              </a:rPr>
              <a:t>100 Gbps</a:t>
            </a:r>
            <a:r>
              <a:rPr lang="zh-CN" altLang="en-US" sz="1400" dirty="0">
                <a:latin typeface="Gill Sans MT" panose="020B0502020104020203" pitchFamily="34" charset="0"/>
              </a:rPr>
              <a:t>端口连接到专用以太网交换机</a:t>
            </a:r>
          </a:p>
        </p:txBody>
      </p:sp>
      <p:sp>
        <p:nvSpPr>
          <p:cNvPr id="9" name="矩形 8">
            <a:extLst>
              <a:ext uri="{FF2B5EF4-FFF2-40B4-BE49-F238E27FC236}">
                <a16:creationId xmlns:a16="http://schemas.microsoft.com/office/drawing/2014/main" id="{C08A441D-C782-5342-A76B-9337191114CF}"/>
              </a:ext>
            </a:extLst>
          </p:cNvPr>
          <p:cNvSpPr/>
          <p:nvPr/>
        </p:nvSpPr>
        <p:spPr>
          <a:xfrm>
            <a:off x="5095134" y="5309275"/>
            <a:ext cx="5297214" cy="793038"/>
          </a:xfrm>
          <a:prstGeom prst="rect">
            <a:avLst/>
          </a:prstGeom>
        </p:spPr>
        <p:txBody>
          <a:bodyPr wrap="square">
            <a:spAutoFit/>
          </a:bodyPr>
          <a:lstStyle/>
          <a:p>
            <a:pPr algn="ctr">
              <a:lnSpc>
                <a:spcPct val="150000"/>
              </a:lnSpc>
            </a:pPr>
            <a:r>
              <a:rPr lang="zh-CN" altLang="en-US" b="1" dirty="0">
                <a:latin typeface="Gill Sans MT" panose="020B0502020104020203" pitchFamily="34" charset="0"/>
              </a:rPr>
              <a:t>带外管理</a:t>
            </a:r>
            <a:endParaRPr lang="en-US" altLang="zh-CN" b="1" dirty="0">
              <a:latin typeface="Gill Sans MT" panose="020B0502020104020203" pitchFamily="34" charset="0"/>
            </a:endParaRPr>
          </a:p>
          <a:p>
            <a:pPr algn="ctr">
              <a:lnSpc>
                <a:spcPct val="150000"/>
              </a:lnSpc>
            </a:pPr>
            <a:r>
              <a:rPr lang="zh-CN" altLang="en-US" sz="1400" dirty="0">
                <a:latin typeface="Gill Sans MT" panose="020B0502020104020203" pitchFamily="34" charset="0"/>
              </a:rPr>
              <a:t>将 </a:t>
            </a:r>
            <a:r>
              <a:rPr lang="en-US" altLang="zh-CN" sz="1400" dirty="0">
                <a:latin typeface="Gill Sans MT" panose="020B0502020104020203" pitchFamily="34" charset="0"/>
              </a:rPr>
              <a:t>DGX </a:t>
            </a:r>
            <a:r>
              <a:rPr lang="zh-CN" altLang="en-US" sz="1400" dirty="0">
                <a:latin typeface="Gill Sans MT" panose="020B0502020104020203" pitchFamily="34" charset="0"/>
              </a:rPr>
              <a:t>基板管理控制器（</a:t>
            </a:r>
            <a:r>
              <a:rPr lang="en-US" altLang="zh-CN" sz="1400" dirty="0">
                <a:latin typeface="Gill Sans MT" panose="020B0502020104020203" pitchFamily="34" charset="0"/>
              </a:rPr>
              <a:t>BMC</a:t>
            </a:r>
            <a:r>
              <a:rPr lang="zh-CN" altLang="en-US" sz="1400" dirty="0">
                <a:latin typeface="Gill Sans MT" panose="020B0502020104020203" pitchFamily="34" charset="0"/>
              </a:rPr>
              <a:t>）端口连接到其他以太网交换机</a:t>
            </a:r>
          </a:p>
        </p:txBody>
      </p:sp>
    </p:spTree>
    <p:extLst>
      <p:ext uri="{BB962C8B-B14F-4D97-AF65-F5344CB8AC3E}">
        <p14:creationId xmlns:p14="http://schemas.microsoft.com/office/powerpoint/2010/main" val="1123296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001DF1D-7974-D84D-8F6C-2EABC9D42242}"/>
              </a:ext>
            </a:extLst>
          </p:cNvPr>
          <p:cNvSpPr>
            <a:spLocks noGrp="1"/>
          </p:cNvSpPr>
          <p:nvPr>
            <p:ph type="title"/>
          </p:nvPr>
        </p:nvSpPr>
        <p:spPr/>
        <p:txBody>
          <a:bodyPr/>
          <a:lstStyle/>
          <a:p>
            <a:r>
              <a:rPr lang="zh-CN" altLang="en-US" dirty="0"/>
              <a:t>计算节点的网络结构</a:t>
            </a:r>
          </a:p>
        </p:txBody>
      </p:sp>
      <p:sp>
        <p:nvSpPr>
          <p:cNvPr id="5" name="内容占位符 4">
            <a:extLst>
              <a:ext uri="{FF2B5EF4-FFF2-40B4-BE49-F238E27FC236}">
                <a16:creationId xmlns:a16="http://schemas.microsoft.com/office/drawing/2014/main" id="{23F9235A-66D9-574D-9007-159C08C18700}"/>
              </a:ext>
            </a:extLst>
          </p:cNvPr>
          <p:cNvSpPr>
            <a:spLocks noGrp="1"/>
          </p:cNvSpPr>
          <p:nvPr>
            <p:ph sz="half" idx="1"/>
          </p:nvPr>
        </p:nvSpPr>
        <p:spPr/>
        <p:txBody>
          <a:bodyPr/>
          <a:lstStyle/>
          <a:p>
            <a:r>
              <a:rPr lang="zh-CN" altLang="en-US" dirty="0"/>
              <a:t>带内管理：是指网络的管理控制信息与用户网络的承载业务信息通过同一个逻辑信道传送；</a:t>
            </a:r>
            <a:endParaRPr lang="en-US" altLang="zh-CN" dirty="0"/>
          </a:p>
          <a:p>
            <a:r>
              <a:rPr lang="zh-CN" altLang="en-US" dirty="0"/>
              <a:t>带外管理：网络的管理控制信息与用户网络的承载业务信息在不同的逻辑信道传送。</a:t>
            </a:r>
          </a:p>
        </p:txBody>
      </p:sp>
      <p:pic>
        <p:nvPicPr>
          <p:cNvPr id="10" name="图片 9">
            <a:extLst>
              <a:ext uri="{FF2B5EF4-FFF2-40B4-BE49-F238E27FC236}">
                <a16:creationId xmlns:a16="http://schemas.microsoft.com/office/drawing/2014/main" id="{AE711684-F454-1E41-B5C6-3AFA69909C8C}"/>
              </a:ext>
            </a:extLst>
          </p:cNvPr>
          <p:cNvPicPr>
            <a:picLocks noChangeAspect="1"/>
          </p:cNvPicPr>
          <p:nvPr/>
        </p:nvPicPr>
        <p:blipFill>
          <a:blip r:embed="rId2"/>
          <a:stretch>
            <a:fillRect/>
          </a:stretch>
        </p:blipFill>
        <p:spPr>
          <a:xfrm>
            <a:off x="1286846" y="2730453"/>
            <a:ext cx="9623069" cy="3385697"/>
          </a:xfrm>
          <a:prstGeom prst="rect">
            <a:avLst/>
          </a:prstGeom>
        </p:spPr>
      </p:pic>
    </p:spTree>
    <p:extLst>
      <p:ext uri="{BB962C8B-B14F-4D97-AF65-F5344CB8AC3E}">
        <p14:creationId xmlns:p14="http://schemas.microsoft.com/office/powerpoint/2010/main" val="1503419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带内 </a:t>
            </a:r>
            <a:r>
              <a:rPr lang="en-US" altLang="zh-CN" dirty="0"/>
              <a:t>In</a:t>
            </a:r>
            <a:r>
              <a:rPr lang="zh-CN" altLang="en-US" dirty="0"/>
              <a:t> </a:t>
            </a:r>
            <a:r>
              <a:rPr lang="en-US" altLang="zh-CN" dirty="0"/>
              <a:t>band</a:t>
            </a:r>
            <a:r>
              <a:rPr lang="zh-CN" altLang="en-US" dirty="0"/>
              <a:t> 交换机</a:t>
            </a:r>
          </a:p>
        </p:txBody>
      </p:sp>
      <p:sp>
        <p:nvSpPr>
          <p:cNvPr id="4" name="内容占位符 3">
            <a:extLst>
              <a:ext uri="{FF2B5EF4-FFF2-40B4-BE49-F238E27FC236}">
                <a16:creationId xmlns:a16="http://schemas.microsoft.com/office/drawing/2014/main" id="{A4E038C1-24C1-2E4E-A02C-645BFE6C9405}"/>
              </a:ext>
            </a:extLst>
          </p:cNvPr>
          <p:cNvSpPr>
            <a:spLocks noGrp="1"/>
          </p:cNvSpPr>
          <p:nvPr>
            <p:ph sz="half" idx="1"/>
          </p:nvPr>
        </p:nvSpPr>
        <p:spPr>
          <a:xfrm>
            <a:off x="623635" y="1318130"/>
            <a:ext cx="10963473" cy="4994910"/>
          </a:xfrm>
        </p:spPr>
        <p:txBody>
          <a:bodyPr/>
          <a:lstStyle/>
          <a:p>
            <a:pPr marL="457200" indent="-457200">
              <a:buFont typeface="+mj-lt"/>
              <a:buAutoNum type="arabicPeriod"/>
            </a:pPr>
            <a:r>
              <a:rPr lang="zh-CN" altLang="en-US" dirty="0"/>
              <a:t>连接管理群集的所有计算节点；</a:t>
            </a:r>
            <a:endParaRPr lang="en-US" altLang="zh-CN" dirty="0"/>
          </a:p>
          <a:p>
            <a:pPr marL="457200" indent="-457200">
              <a:buFont typeface="+mj-lt"/>
              <a:buAutoNum type="arabicPeriod"/>
            </a:pPr>
            <a:r>
              <a:rPr lang="zh-CN" altLang="en-US" dirty="0"/>
              <a:t>允许访问主文件系统、存储池（即存节点）；</a:t>
            </a:r>
            <a:endParaRPr lang="en-US" altLang="zh-CN" dirty="0"/>
          </a:p>
        </p:txBody>
      </p:sp>
      <p:pic>
        <p:nvPicPr>
          <p:cNvPr id="6" name="图片 5">
            <a:extLst>
              <a:ext uri="{FF2B5EF4-FFF2-40B4-BE49-F238E27FC236}">
                <a16:creationId xmlns:a16="http://schemas.microsoft.com/office/drawing/2014/main" id="{5558EA50-E4BE-9243-9AEE-52FD799F3FC5}"/>
              </a:ext>
            </a:extLst>
          </p:cNvPr>
          <p:cNvPicPr>
            <a:picLocks noChangeAspect="1"/>
          </p:cNvPicPr>
          <p:nvPr/>
        </p:nvPicPr>
        <p:blipFill>
          <a:blip r:embed="rId2"/>
          <a:stretch>
            <a:fillRect/>
          </a:stretch>
        </p:blipFill>
        <p:spPr>
          <a:xfrm>
            <a:off x="1389747" y="2682996"/>
            <a:ext cx="9417268" cy="3672084"/>
          </a:xfrm>
          <a:prstGeom prst="rect">
            <a:avLst/>
          </a:prstGeom>
        </p:spPr>
      </p:pic>
    </p:spTree>
    <p:extLst>
      <p:ext uri="{BB962C8B-B14F-4D97-AF65-F5344CB8AC3E}">
        <p14:creationId xmlns:p14="http://schemas.microsoft.com/office/powerpoint/2010/main" val="2818689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带外 </a:t>
            </a:r>
            <a:r>
              <a:rPr lang="en-US" altLang="zh-CN" dirty="0"/>
              <a:t>Out</a:t>
            </a:r>
            <a:r>
              <a:rPr lang="zh-CN" altLang="en-US" dirty="0"/>
              <a:t> </a:t>
            </a:r>
            <a:r>
              <a:rPr lang="en-US" altLang="zh-CN" dirty="0"/>
              <a:t>of</a:t>
            </a:r>
            <a:r>
              <a:rPr lang="zh-CN" altLang="en-US" dirty="0"/>
              <a:t> </a:t>
            </a:r>
            <a:r>
              <a:rPr lang="en-US" altLang="zh-CN" dirty="0"/>
              <a:t>band</a:t>
            </a:r>
            <a:r>
              <a:rPr lang="zh-CN" altLang="en-US" dirty="0"/>
              <a:t> 交换机</a:t>
            </a:r>
          </a:p>
        </p:txBody>
      </p:sp>
      <p:sp>
        <p:nvSpPr>
          <p:cNvPr id="6" name="内容占位符 5">
            <a:extLst>
              <a:ext uri="{FF2B5EF4-FFF2-40B4-BE49-F238E27FC236}">
                <a16:creationId xmlns:a16="http://schemas.microsoft.com/office/drawing/2014/main" id="{B24C842C-5C15-DD4F-A910-75D776F09B71}"/>
              </a:ext>
            </a:extLst>
          </p:cNvPr>
          <p:cNvSpPr>
            <a:spLocks noGrp="1"/>
          </p:cNvSpPr>
          <p:nvPr>
            <p:ph sz="half" idx="1"/>
          </p:nvPr>
        </p:nvSpPr>
        <p:spPr>
          <a:xfrm>
            <a:off x="616644" y="1304676"/>
            <a:ext cx="10963473" cy="4994910"/>
          </a:xfrm>
        </p:spPr>
        <p:txBody>
          <a:bodyPr/>
          <a:lstStyle/>
          <a:p>
            <a:r>
              <a:rPr lang="zh-CN" altLang="en-US" dirty="0"/>
              <a:t>带外以太网通过</a:t>
            </a:r>
            <a:r>
              <a:rPr lang="en-US" altLang="zh-CN" dirty="0"/>
              <a:t>BMC</a:t>
            </a:r>
            <a:r>
              <a:rPr lang="zh-CN" altLang="en-US" dirty="0"/>
              <a:t>用于系统管理，并提供连接以管理所有网络设备。带外管理通过提供低使用率路径确保管理流量不会与其他集群服务冲突，对集群的运行至关重要。</a:t>
            </a:r>
          </a:p>
        </p:txBody>
      </p:sp>
      <p:pic>
        <p:nvPicPr>
          <p:cNvPr id="9" name="图片 8">
            <a:extLst>
              <a:ext uri="{FF2B5EF4-FFF2-40B4-BE49-F238E27FC236}">
                <a16:creationId xmlns:a16="http://schemas.microsoft.com/office/drawing/2014/main" id="{75FA9421-8645-D741-ABAD-B1DA01EEC77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23550" y="2382905"/>
            <a:ext cx="6949662" cy="4073753"/>
          </a:xfrm>
          <a:prstGeom prst="rect">
            <a:avLst/>
          </a:prstGeom>
        </p:spPr>
      </p:pic>
    </p:spTree>
    <p:extLst>
      <p:ext uri="{BB962C8B-B14F-4D97-AF65-F5344CB8AC3E}">
        <p14:creationId xmlns:p14="http://schemas.microsoft.com/office/powerpoint/2010/main" val="2668210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3A05A96-B25E-9542-8E8E-03EBE4837B9D}"/>
              </a:ext>
            </a:extLst>
          </p:cNvPr>
          <p:cNvSpPr>
            <a:spLocks noGrp="1"/>
          </p:cNvSpPr>
          <p:nvPr>
            <p:ph type="title"/>
          </p:nvPr>
        </p:nvSpPr>
        <p:spPr/>
        <p:txBody>
          <a:bodyPr/>
          <a:lstStyle/>
          <a:p>
            <a:r>
              <a:rPr lang="zh-CN" altLang="en-US" dirty="0"/>
              <a:t>光交换机与光模块</a:t>
            </a:r>
          </a:p>
        </p:txBody>
      </p:sp>
      <p:sp>
        <p:nvSpPr>
          <p:cNvPr id="3" name="内容占位符 2">
            <a:extLst>
              <a:ext uri="{FF2B5EF4-FFF2-40B4-BE49-F238E27FC236}">
                <a16:creationId xmlns:a16="http://schemas.microsoft.com/office/drawing/2014/main" id="{1D50F153-B153-2146-9BBC-D4043749B0A1}"/>
              </a:ext>
            </a:extLst>
          </p:cNvPr>
          <p:cNvSpPr>
            <a:spLocks noGrp="1"/>
          </p:cNvSpPr>
          <p:nvPr>
            <p:ph sz="half" idx="1"/>
          </p:nvPr>
        </p:nvSpPr>
        <p:spPr>
          <a:xfrm>
            <a:off x="623635" y="1283656"/>
            <a:ext cx="10963473" cy="4994910"/>
          </a:xfrm>
        </p:spPr>
        <p:txBody>
          <a:bodyPr/>
          <a:lstStyle/>
          <a:p>
            <a:r>
              <a:rPr lang="zh-CN" altLang="zh-CN" dirty="0"/>
              <a:t>光交换机（Optical switch）是不需要经过电光-光电转换，直接进行光信号交换的数据交换的设备。光交换机大大提高了交换的速率。</a:t>
            </a:r>
          </a:p>
        </p:txBody>
      </p:sp>
      <p:pic>
        <p:nvPicPr>
          <p:cNvPr id="4" name="图片 3">
            <a:extLst>
              <a:ext uri="{FF2B5EF4-FFF2-40B4-BE49-F238E27FC236}">
                <a16:creationId xmlns:a16="http://schemas.microsoft.com/office/drawing/2014/main" id="{E96032CE-F71B-AD41-B420-684B31B309CC}"/>
              </a:ext>
            </a:extLst>
          </p:cNvPr>
          <p:cNvPicPr>
            <a:picLocks noChangeAspect="1"/>
          </p:cNvPicPr>
          <p:nvPr/>
        </p:nvPicPr>
        <p:blipFill>
          <a:blip r:embed="rId2"/>
          <a:stretch>
            <a:fillRect/>
          </a:stretch>
        </p:blipFill>
        <p:spPr>
          <a:xfrm>
            <a:off x="2477593" y="2257637"/>
            <a:ext cx="7241576" cy="4269288"/>
          </a:xfrm>
          <a:prstGeom prst="rect">
            <a:avLst/>
          </a:prstGeom>
        </p:spPr>
      </p:pic>
    </p:spTree>
    <p:extLst>
      <p:ext uri="{BB962C8B-B14F-4D97-AF65-F5344CB8AC3E}">
        <p14:creationId xmlns:p14="http://schemas.microsoft.com/office/powerpoint/2010/main" val="7590572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7BC75445-1224-0040-A523-73FEA652FF84}"/>
              </a:ext>
            </a:extLst>
          </p:cNvPr>
          <p:cNvSpPr>
            <a:spLocks noGrp="1"/>
          </p:cNvSpPr>
          <p:nvPr>
            <p:ph sz="half" idx="1"/>
          </p:nvPr>
        </p:nvSpPr>
        <p:spPr/>
        <p:txBody>
          <a:bodyPr/>
          <a:lstStyle/>
          <a:p>
            <a:r>
              <a:rPr lang="zh-CN" altLang="en-US" dirty="0"/>
              <a:t>小结</a:t>
            </a:r>
            <a:r>
              <a:rPr lang="en-US" altLang="zh-CN" dirty="0"/>
              <a:t>&amp;</a:t>
            </a:r>
            <a:r>
              <a:rPr lang="zh-CN" altLang="en-US" dirty="0"/>
              <a:t>思考</a:t>
            </a:r>
          </a:p>
        </p:txBody>
      </p:sp>
    </p:spTree>
    <p:extLst>
      <p:ext uri="{BB962C8B-B14F-4D97-AF65-F5344CB8AC3E}">
        <p14:creationId xmlns:p14="http://schemas.microsoft.com/office/powerpoint/2010/main" val="893708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sym typeface="Huawei Sans" panose="020C0503030203020204" pitchFamily="34" charset="0"/>
              </a:rPr>
              <a:t>小结</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p:txBody>
          <a:bodyPr/>
          <a:lstStyle/>
          <a:p>
            <a:pPr marL="342900" indent="-342900"/>
            <a:r>
              <a:rPr lang="zh-CN" altLang="en-US" dirty="0"/>
              <a:t>了解</a:t>
            </a:r>
            <a:r>
              <a:rPr lang="en-US" altLang="zh-CN" dirty="0"/>
              <a:t>AI</a:t>
            </a:r>
            <a:r>
              <a:rPr lang="zh-CN" altLang="en-US" dirty="0"/>
              <a:t>集群由从计算、存储、管理节点和集群辅件组成；</a:t>
            </a:r>
            <a:endParaRPr lang="en-US" altLang="zh-CN" dirty="0"/>
          </a:p>
          <a:p>
            <a:pPr marL="342900" indent="-342900"/>
            <a:r>
              <a:rPr lang="zh-CN" altLang="en-US" dirty="0"/>
              <a:t>深入探讨</a:t>
            </a:r>
            <a:r>
              <a:rPr lang="en-US" altLang="zh-CN" dirty="0"/>
              <a:t>AI</a:t>
            </a:r>
            <a:r>
              <a:rPr lang="zh-CN" altLang="en-US" dirty="0"/>
              <a:t>集群服务器的主要硬件和之间的关系；</a:t>
            </a:r>
            <a:endParaRPr lang="en-US" altLang="zh-CN" dirty="0"/>
          </a:p>
          <a:p>
            <a:pPr marL="342900" indent="-342900"/>
            <a:r>
              <a:rPr lang="zh-CN" altLang="en-US" dirty="0"/>
              <a:t>通过回顾深度学习训练流程，了解从单卡到</a:t>
            </a:r>
            <a:r>
              <a:rPr lang="en-US" altLang="zh-CN" dirty="0"/>
              <a:t>AI</a:t>
            </a:r>
            <a:r>
              <a:rPr lang="zh-CN" altLang="en-US" dirty="0"/>
              <a:t>集群服务器架构；</a:t>
            </a:r>
            <a:endParaRPr lang="en-US" altLang="en-US" dirty="0"/>
          </a:p>
        </p:txBody>
      </p:sp>
    </p:spTree>
    <p:extLst>
      <p:ext uri="{BB962C8B-B14F-4D97-AF65-F5344CB8AC3E}">
        <p14:creationId xmlns:p14="http://schemas.microsoft.com/office/powerpoint/2010/main" val="508431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B0B19F-499C-754B-870A-9A87A9BB1102}"/>
              </a:ext>
            </a:extLst>
          </p:cNvPr>
          <p:cNvSpPr>
            <a:spLocks noGrp="1"/>
          </p:cNvSpPr>
          <p:nvPr>
            <p:ph type="title"/>
          </p:nvPr>
        </p:nvSpPr>
        <p:spPr/>
        <p:txBody>
          <a:bodyPr/>
          <a:lstStyle/>
          <a:p>
            <a:r>
              <a:rPr lang="zh-CN" altLang="en-US" dirty="0"/>
              <a:t>大模型业务全流程</a:t>
            </a:r>
          </a:p>
        </p:txBody>
      </p:sp>
      <p:sp>
        <p:nvSpPr>
          <p:cNvPr id="8" name="圆角矩形 7">
            <a:extLst>
              <a:ext uri="{FF2B5EF4-FFF2-40B4-BE49-F238E27FC236}">
                <a16:creationId xmlns:a16="http://schemas.microsoft.com/office/drawing/2014/main" id="{080CBD20-78B8-E04A-BE23-A551F675DED9}"/>
              </a:ext>
            </a:extLst>
          </p:cNvPr>
          <p:cNvSpPr/>
          <p:nvPr/>
        </p:nvSpPr>
        <p:spPr>
          <a:xfrm>
            <a:off x="421556" y="1706067"/>
            <a:ext cx="19220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n-ea"/>
              </a:rPr>
              <a:t>算力准备</a:t>
            </a:r>
          </a:p>
        </p:txBody>
      </p:sp>
      <p:sp>
        <p:nvSpPr>
          <p:cNvPr id="9" name="圆角矩形 8">
            <a:extLst>
              <a:ext uri="{FF2B5EF4-FFF2-40B4-BE49-F238E27FC236}">
                <a16:creationId xmlns:a16="http://schemas.microsoft.com/office/drawing/2014/main" id="{C9CADC98-7C29-C94C-8678-939463496B64}"/>
              </a:ext>
            </a:extLst>
          </p:cNvPr>
          <p:cNvSpPr/>
          <p:nvPr/>
        </p:nvSpPr>
        <p:spPr>
          <a:xfrm>
            <a:off x="2746492" y="1706067"/>
            <a:ext cx="2385849"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n-ea"/>
              </a:rPr>
              <a:t>数据 </a:t>
            </a:r>
            <a:r>
              <a:rPr kumimoji="1" lang="en-US" altLang="zh-CN" sz="1400" b="1" dirty="0">
                <a:latin typeface="+mn-ea"/>
              </a:rPr>
              <a:t>&amp;</a:t>
            </a:r>
            <a:r>
              <a:rPr kumimoji="1" lang="zh-CN" altLang="en-US" sz="1400" b="1" dirty="0">
                <a:latin typeface="+mn-ea"/>
              </a:rPr>
              <a:t> 模型算法</a:t>
            </a:r>
          </a:p>
        </p:txBody>
      </p:sp>
      <p:sp>
        <p:nvSpPr>
          <p:cNvPr id="11" name="圆角矩形 10">
            <a:extLst>
              <a:ext uri="{FF2B5EF4-FFF2-40B4-BE49-F238E27FC236}">
                <a16:creationId xmlns:a16="http://schemas.microsoft.com/office/drawing/2014/main" id="{BECA879D-29BA-A54D-AF2B-5E10567C55C2}"/>
              </a:ext>
            </a:extLst>
          </p:cNvPr>
          <p:cNvSpPr/>
          <p:nvPr/>
        </p:nvSpPr>
        <p:spPr>
          <a:xfrm>
            <a:off x="5535239" y="1706067"/>
            <a:ext cx="3380538"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n-ea"/>
              </a:rPr>
              <a:t>模型训练 </a:t>
            </a:r>
            <a:r>
              <a:rPr kumimoji="1" lang="en-US" altLang="zh-CN" sz="1400" b="1" dirty="0">
                <a:latin typeface="+mn-ea"/>
              </a:rPr>
              <a:t>&amp;</a:t>
            </a:r>
            <a:r>
              <a:rPr kumimoji="1" lang="zh-CN" altLang="en-US" sz="1400" b="1" dirty="0">
                <a:latin typeface="+mn-ea"/>
              </a:rPr>
              <a:t> 微调</a:t>
            </a:r>
          </a:p>
        </p:txBody>
      </p:sp>
      <p:sp>
        <p:nvSpPr>
          <p:cNvPr id="12" name="圆角矩形 11">
            <a:extLst>
              <a:ext uri="{FF2B5EF4-FFF2-40B4-BE49-F238E27FC236}">
                <a16:creationId xmlns:a16="http://schemas.microsoft.com/office/drawing/2014/main" id="{3B02FAC4-2517-5547-AC49-C3FC699FFDF8}"/>
              </a:ext>
            </a:extLst>
          </p:cNvPr>
          <p:cNvSpPr/>
          <p:nvPr/>
        </p:nvSpPr>
        <p:spPr>
          <a:xfrm>
            <a:off x="9318672" y="1706067"/>
            <a:ext cx="2385850" cy="346841"/>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latin typeface="+mn-ea"/>
              </a:rPr>
              <a:t>模型验证 </a:t>
            </a:r>
            <a:r>
              <a:rPr kumimoji="1" lang="en-US" altLang="zh-CN" sz="1400" b="1" dirty="0">
                <a:latin typeface="+mn-ea"/>
              </a:rPr>
              <a:t>&amp;</a:t>
            </a:r>
            <a:r>
              <a:rPr kumimoji="1" lang="zh-CN" altLang="en-US" sz="1400" b="1" dirty="0">
                <a:latin typeface="+mn-ea"/>
              </a:rPr>
              <a:t> 推理部署</a:t>
            </a:r>
          </a:p>
        </p:txBody>
      </p:sp>
      <p:sp>
        <p:nvSpPr>
          <p:cNvPr id="13" name="矩形 12">
            <a:extLst>
              <a:ext uri="{FF2B5EF4-FFF2-40B4-BE49-F238E27FC236}">
                <a16:creationId xmlns:a16="http://schemas.microsoft.com/office/drawing/2014/main" id="{DCD72351-B007-3F4C-9777-E51502F7A45A}"/>
              </a:ext>
            </a:extLst>
          </p:cNvPr>
          <p:cNvSpPr/>
          <p:nvPr/>
        </p:nvSpPr>
        <p:spPr>
          <a:xfrm>
            <a:off x="2760020" y="2203163"/>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2.</a:t>
            </a:r>
            <a:r>
              <a:rPr kumimoji="1" lang="zh-CN" altLang="en-US" sz="1400" b="1" dirty="0">
                <a:solidFill>
                  <a:schemeClr val="bg1"/>
                </a:solidFill>
                <a:latin typeface="+mn-ea"/>
              </a:rPr>
              <a:t> 数据处理</a:t>
            </a:r>
          </a:p>
        </p:txBody>
      </p:sp>
      <p:sp>
        <p:nvSpPr>
          <p:cNvPr id="14" name="矩形 13">
            <a:extLst>
              <a:ext uri="{FF2B5EF4-FFF2-40B4-BE49-F238E27FC236}">
                <a16:creationId xmlns:a16="http://schemas.microsoft.com/office/drawing/2014/main" id="{6855BC35-A04E-194C-AD47-C2C9B741E56F}"/>
              </a:ext>
            </a:extLst>
          </p:cNvPr>
          <p:cNvSpPr/>
          <p:nvPr/>
        </p:nvSpPr>
        <p:spPr>
          <a:xfrm>
            <a:off x="2760018" y="3269196"/>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3.</a:t>
            </a:r>
            <a:r>
              <a:rPr kumimoji="1" lang="zh-CN" altLang="en-US" sz="1400" b="1" dirty="0">
                <a:solidFill>
                  <a:schemeClr val="bg1"/>
                </a:solidFill>
                <a:latin typeface="+mn-ea"/>
              </a:rPr>
              <a:t> 模型算法</a:t>
            </a:r>
          </a:p>
        </p:txBody>
      </p:sp>
      <p:sp>
        <p:nvSpPr>
          <p:cNvPr id="15" name="矩形 14">
            <a:extLst>
              <a:ext uri="{FF2B5EF4-FFF2-40B4-BE49-F238E27FC236}">
                <a16:creationId xmlns:a16="http://schemas.microsoft.com/office/drawing/2014/main" id="{D8A7A42C-550A-E441-AC50-052A1576F61C}"/>
              </a:ext>
            </a:extLst>
          </p:cNvPr>
          <p:cNvSpPr/>
          <p:nvPr/>
        </p:nvSpPr>
        <p:spPr>
          <a:xfrm>
            <a:off x="427873" y="2203163"/>
            <a:ext cx="1922038"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1.</a:t>
            </a:r>
            <a:r>
              <a:rPr kumimoji="1" lang="zh-CN" altLang="en-US" sz="1400" b="1" dirty="0">
                <a:solidFill>
                  <a:schemeClr val="bg1"/>
                </a:solidFill>
                <a:latin typeface="+mn-ea"/>
              </a:rPr>
              <a:t> </a:t>
            </a:r>
            <a:r>
              <a:rPr kumimoji="1" lang="en-US" altLang="zh-CN" sz="1400" b="1" dirty="0">
                <a:solidFill>
                  <a:schemeClr val="bg1"/>
                </a:solidFill>
                <a:latin typeface="+mn-ea"/>
              </a:rPr>
              <a:t>AI</a:t>
            </a:r>
            <a:r>
              <a:rPr kumimoji="1" lang="zh-CN" altLang="en-US" sz="1400" b="1" dirty="0">
                <a:solidFill>
                  <a:schemeClr val="bg1"/>
                </a:solidFill>
                <a:latin typeface="+mn-ea"/>
              </a:rPr>
              <a:t> 集群建设</a:t>
            </a:r>
          </a:p>
        </p:txBody>
      </p:sp>
      <p:sp>
        <p:nvSpPr>
          <p:cNvPr id="17" name="圆角矩形 16">
            <a:extLst>
              <a:ext uri="{FF2B5EF4-FFF2-40B4-BE49-F238E27FC236}">
                <a16:creationId xmlns:a16="http://schemas.microsoft.com/office/drawing/2014/main" id="{C109E098-8590-4948-88D5-BE69E12A8897}"/>
              </a:ext>
            </a:extLst>
          </p:cNvPr>
          <p:cNvSpPr/>
          <p:nvPr/>
        </p:nvSpPr>
        <p:spPr>
          <a:xfrm>
            <a:off x="427873" y="2632587"/>
            <a:ext cx="1922038" cy="1592825"/>
          </a:xfrm>
          <a:prstGeom prst="roundRect">
            <a:avLst>
              <a:gd name="adj" fmla="val 617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18" name="圆角矩形 17">
            <a:extLst>
              <a:ext uri="{FF2B5EF4-FFF2-40B4-BE49-F238E27FC236}">
                <a16:creationId xmlns:a16="http://schemas.microsoft.com/office/drawing/2014/main" id="{FF392445-FD73-1A4E-9B45-806DC7DF2F0D}"/>
              </a:ext>
            </a:extLst>
          </p:cNvPr>
          <p:cNvSpPr/>
          <p:nvPr/>
        </p:nvSpPr>
        <p:spPr>
          <a:xfrm>
            <a:off x="548318" y="2798606"/>
            <a:ext cx="168114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计算、存储、网络</a:t>
            </a:r>
          </a:p>
        </p:txBody>
      </p:sp>
      <p:sp>
        <p:nvSpPr>
          <p:cNvPr id="19" name="圆角矩形 18">
            <a:extLst>
              <a:ext uri="{FF2B5EF4-FFF2-40B4-BE49-F238E27FC236}">
                <a16:creationId xmlns:a16="http://schemas.microsoft.com/office/drawing/2014/main" id="{70BD10A1-26FF-E248-99DA-DFB2E4A30BBD}"/>
              </a:ext>
            </a:extLst>
          </p:cNvPr>
          <p:cNvSpPr/>
          <p:nvPr/>
        </p:nvSpPr>
        <p:spPr>
          <a:xfrm>
            <a:off x="548318" y="3272409"/>
            <a:ext cx="168114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AI</a:t>
            </a:r>
            <a:r>
              <a:rPr kumimoji="1" lang="zh-CN" altLang="en-US" sz="1000" dirty="0">
                <a:solidFill>
                  <a:srgbClr val="1D1D1A"/>
                </a:solidFill>
              </a:rPr>
              <a:t> 集群机房建设</a:t>
            </a:r>
          </a:p>
        </p:txBody>
      </p:sp>
      <p:sp>
        <p:nvSpPr>
          <p:cNvPr id="20" name="圆角矩形 19">
            <a:extLst>
              <a:ext uri="{FF2B5EF4-FFF2-40B4-BE49-F238E27FC236}">
                <a16:creationId xmlns:a16="http://schemas.microsoft.com/office/drawing/2014/main" id="{C8CE0B8F-1F8E-CA43-9FC5-3CE58FC9A20B}"/>
              </a:ext>
            </a:extLst>
          </p:cNvPr>
          <p:cNvSpPr/>
          <p:nvPr/>
        </p:nvSpPr>
        <p:spPr>
          <a:xfrm>
            <a:off x="548318" y="3746213"/>
            <a:ext cx="1681147"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AI</a:t>
            </a:r>
            <a:r>
              <a:rPr kumimoji="1" lang="zh-CN" altLang="en-US" sz="1000" dirty="0">
                <a:solidFill>
                  <a:srgbClr val="1D1D1A"/>
                </a:solidFill>
              </a:rPr>
              <a:t> 集群上线与运维</a:t>
            </a:r>
          </a:p>
        </p:txBody>
      </p:sp>
      <p:sp>
        <p:nvSpPr>
          <p:cNvPr id="21" name="圆角矩形 20">
            <a:extLst>
              <a:ext uri="{FF2B5EF4-FFF2-40B4-BE49-F238E27FC236}">
                <a16:creationId xmlns:a16="http://schemas.microsoft.com/office/drawing/2014/main" id="{974C207A-9B1C-9D47-8A50-CD18C53E7881}"/>
              </a:ext>
            </a:extLst>
          </p:cNvPr>
          <p:cNvSpPr/>
          <p:nvPr/>
        </p:nvSpPr>
        <p:spPr>
          <a:xfrm>
            <a:off x="2760019" y="2632587"/>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2" name="圆角矩形 21">
            <a:extLst>
              <a:ext uri="{FF2B5EF4-FFF2-40B4-BE49-F238E27FC236}">
                <a16:creationId xmlns:a16="http://schemas.microsoft.com/office/drawing/2014/main" id="{A18D350F-4981-764E-A3C8-4596DDF5E21A}"/>
              </a:ext>
            </a:extLst>
          </p:cNvPr>
          <p:cNvSpPr/>
          <p:nvPr/>
        </p:nvSpPr>
        <p:spPr>
          <a:xfrm>
            <a:off x="2760019" y="3698146"/>
            <a:ext cx="2385848" cy="540884"/>
          </a:xfrm>
          <a:prstGeom prst="roundRect">
            <a:avLst>
              <a:gd name="adj" fmla="val 16850"/>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23" name="圆角矩形 22">
            <a:extLst>
              <a:ext uri="{FF2B5EF4-FFF2-40B4-BE49-F238E27FC236}">
                <a16:creationId xmlns:a16="http://schemas.microsoft.com/office/drawing/2014/main" id="{8A599A53-BC58-0A4B-BCA2-EDBBB8E226E1}"/>
              </a:ext>
            </a:extLst>
          </p:cNvPr>
          <p:cNvSpPr/>
          <p:nvPr/>
        </p:nvSpPr>
        <p:spPr>
          <a:xfrm>
            <a:off x="2862160" y="2733599"/>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开源</a:t>
            </a:r>
            <a:endParaRPr kumimoji="1" lang="en-US" altLang="zh-CN" sz="1000" dirty="0">
              <a:solidFill>
                <a:srgbClr val="1D1D1A"/>
              </a:solidFill>
            </a:endParaRPr>
          </a:p>
          <a:p>
            <a:pPr algn="ctr"/>
            <a:r>
              <a:rPr kumimoji="1" lang="zh-CN" altLang="en-US" sz="1000" dirty="0">
                <a:solidFill>
                  <a:srgbClr val="1D1D1A"/>
                </a:solidFill>
              </a:rPr>
              <a:t>数据</a:t>
            </a:r>
          </a:p>
        </p:txBody>
      </p:sp>
      <p:sp>
        <p:nvSpPr>
          <p:cNvPr id="24" name="圆角矩形 23">
            <a:extLst>
              <a:ext uri="{FF2B5EF4-FFF2-40B4-BE49-F238E27FC236}">
                <a16:creationId xmlns:a16="http://schemas.microsoft.com/office/drawing/2014/main" id="{4EEB47F0-794A-5143-8807-A748492596D8}"/>
              </a:ext>
            </a:extLst>
          </p:cNvPr>
          <p:cNvSpPr/>
          <p:nvPr/>
        </p:nvSpPr>
        <p:spPr>
          <a:xfrm>
            <a:off x="3573246" y="2733599"/>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数据</a:t>
            </a:r>
            <a:endParaRPr kumimoji="1" lang="en-US" altLang="zh-CN" sz="1000" dirty="0">
              <a:solidFill>
                <a:srgbClr val="1D1D1A"/>
              </a:solidFill>
            </a:endParaRPr>
          </a:p>
          <a:p>
            <a:pPr algn="ctr"/>
            <a:r>
              <a:rPr kumimoji="1" lang="zh-CN" altLang="en-US" sz="1000" dirty="0">
                <a:solidFill>
                  <a:srgbClr val="1D1D1A"/>
                </a:solidFill>
              </a:rPr>
              <a:t>预处理</a:t>
            </a:r>
          </a:p>
        </p:txBody>
      </p:sp>
      <p:sp>
        <p:nvSpPr>
          <p:cNvPr id="25" name="圆角矩形 24">
            <a:extLst>
              <a:ext uri="{FF2B5EF4-FFF2-40B4-BE49-F238E27FC236}">
                <a16:creationId xmlns:a16="http://schemas.microsoft.com/office/drawing/2014/main" id="{C9906E98-C1E9-294A-93E7-60AA6FCCF494}"/>
              </a:ext>
            </a:extLst>
          </p:cNvPr>
          <p:cNvSpPr/>
          <p:nvPr/>
        </p:nvSpPr>
        <p:spPr>
          <a:xfrm>
            <a:off x="4386472" y="2733599"/>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向量</a:t>
            </a:r>
            <a:endParaRPr kumimoji="1" lang="en-US" altLang="zh-CN" sz="1000" dirty="0">
              <a:solidFill>
                <a:srgbClr val="1D1D1A"/>
              </a:solidFill>
            </a:endParaRPr>
          </a:p>
          <a:p>
            <a:pPr algn="ctr"/>
            <a:r>
              <a:rPr kumimoji="1" lang="zh-CN" altLang="en-US" sz="1000" dirty="0">
                <a:solidFill>
                  <a:srgbClr val="1D1D1A"/>
                </a:solidFill>
              </a:rPr>
              <a:t>数据库</a:t>
            </a:r>
          </a:p>
        </p:txBody>
      </p:sp>
      <p:sp>
        <p:nvSpPr>
          <p:cNvPr id="26" name="圆角矩形 25">
            <a:extLst>
              <a:ext uri="{FF2B5EF4-FFF2-40B4-BE49-F238E27FC236}">
                <a16:creationId xmlns:a16="http://schemas.microsoft.com/office/drawing/2014/main" id="{6BC41BAF-D448-6749-9F39-387CFD8F709D}"/>
              </a:ext>
            </a:extLst>
          </p:cNvPr>
          <p:cNvSpPr/>
          <p:nvPr/>
        </p:nvSpPr>
        <p:spPr>
          <a:xfrm>
            <a:off x="2866865" y="3795167"/>
            <a:ext cx="95271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LLM</a:t>
            </a:r>
            <a:r>
              <a:rPr kumimoji="1" lang="zh-CN" altLang="en-US" sz="1000" dirty="0">
                <a:solidFill>
                  <a:srgbClr val="1D1D1A"/>
                </a:solidFill>
              </a:rPr>
              <a:t>模型</a:t>
            </a:r>
            <a:endParaRPr kumimoji="1" lang="en-US" altLang="zh-CN" sz="1000" dirty="0">
              <a:solidFill>
                <a:srgbClr val="1D1D1A"/>
              </a:solidFill>
            </a:endParaRPr>
          </a:p>
          <a:p>
            <a:pPr algn="ctr"/>
            <a:r>
              <a:rPr kumimoji="1" lang="zh-CN" altLang="en-US" sz="1000" dirty="0">
                <a:solidFill>
                  <a:srgbClr val="1D1D1A"/>
                </a:solidFill>
              </a:rPr>
              <a:t>架构</a:t>
            </a:r>
          </a:p>
        </p:txBody>
      </p:sp>
      <p:sp>
        <p:nvSpPr>
          <p:cNvPr id="27" name="圆角矩形 26">
            <a:extLst>
              <a:ext uri="{FF2B5EF4-FFF2-40B4-BE49-F238E27FC236}">
                <a16:creationId xmlns:a16="http://schemas.microsoft.com/office/drawing/2014/main" id="{90A76E66-1204-E243-BBC6-ADEC217BCE1C}"/>
              </a:ext>
            </a:extLst>
          </p:cNvPr>
          <p:cNvSpPr/>
          <p:nvPr/>
        </p:nvSpPr>
        <p:spPr>
          <a:xfrm>
            <a:off x="3914381" y="3795167"/>
            <a:ext cx="113668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多模态</a:t>
            </a:r>
            <a:endParaRPr kumimoji="1" lang="en-US" altLang="zh-CN" sz="1000" dirty="0">
              <a:solidFill>
                <a:srgbClr val="1D1D1A"/>
              </a:solidFill>
            </a:endParaRPr>
          </a:p>
          <a:p>
            <a:pPr algn="ctr"/>
            <a:r>
              <a:rPr kumimoji="1" lang="zh-CN" altLang="en-US" sz="1000" dirty="0">
                <a:solidFill>
                  <a:srgbClr val="1D1D1A"/>
                </a:solidFill>
              </a:rPr>
              <a:t>一切皆</a:t>
            </a:r>
            <a:r>
              <a:rPr kumimoji="1" lang="en-US" altLang="zh-CN" sz="1000" dirty="0">
                <a:solidFill>
                  <a:srgbClr val="1D1D1A"/>
                </a:solidFill>
              </a:rPr>
              <a:t>Tokens</a:t>
            </a:r>
            <a:endParaRPr kumimoji="1" lang="zh-CN" altLang="en-US" sz="1000" dirty="0">
              <a:solidFill>
                <a:srgbClr val="1D1D1A"/>
              </a:solidFill>
            </a:endParaRPr>
          </a:p>
        </p:txBody>
      </p:sp>
      <p:sp>
        <p:nvSpPr>
          <p:cNvPr id="29" name="右箭头 28">
            <a:extLst>
              <a:ext uri="{FF2B5EF4-FFF2-40B4-BE49-F238E27FC236}">
                <a16:creationId xmlns:a16="http://schemas.microsoft.com/office/drawing/2014/main" id="{363C66BD-EA59-8541-93AA-4AD048F43833}"/>
              </a:ext>
            </a:extLst>
          </p:cNvPr>
          <p:cNvSpPr/>
          <p:nvPr/>
        </p:nvSpPr>
        <p:spPr>
          <a:xfrm>
            <a:off x="8978459" y="1755843"/>
            <a:ext cx="277534" cy="247288"/>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6ABEB599-D7A4-1245-BF25-E7B76A2C0D00}"/>
              </a:ext>
            </a:extLst>
          </p:cNvPr>
          <p:cNvSpPr/>
          <p:nvPr/>
        </p:nvSpPr>
        <p:spPr>
          <a:xfrm>
            <a:off x="5557030" y="2203163"/>
            <a:ext cx="2012723"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4.</a:t>
            </a:r>
            <a:r>
              <a:rPr kumimoji="1" lang="zh-CN" altLang="en-US" sz="1400" b="1" dirty="0">
                <a:solidFill>
                  <a:schemeClr val="bg1"/>
                </a:solidFill>
                <a:latin typeface="+mn-ea"/>
              </a:rPr>
              <a:t> 模型训练</a:t>
            </a:r>
          </a:p>
        </p:txBody>
      </p:sp>
      <p:sp>
        <p:nvSpPr>
          <p:cNvPr id="31" name="圆角矩形 30">
            <a:extLst>
              <a:ext uri="{FF2B5EF4-FFF2-40B4-BE49-F238E27FC236}">
                <a16:creationId xmlns:a16="http://schemas.microsoft.com/office/drawing/2014/main" id="{7FF7058F-E62D-D74B-8ABC-396BCBD2E786}"/>
              </a:ext>
            </a:extLst>
          </p:cNvPr>
          <p:cNvSpPr/>
          <p:nvPr/>
        </p:nvSpPr>
        <p:spPr>
          <a:xfrm>
            <a:off x="5557025" y="2632587"/>
            <a:ext cx="2012722" cy="1592825"/>
          </a:xfrm>
          <a:prstGeom prst="roundRect">
            <a:avLst>
              <a:gd name="adj" fmla="val 742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2" name="圆角矩形 31">
            <a:extLst>
              <a:ext uri="{FF2B5EF4-FFF2-40B4-BE49-F238E27FC236}">
                <a16:creationId xmlns:a16="http://schemas.microsoft.com/office/drawing/2014/main" id="{0C23B022-416C-5F45-81DF-E2D5369E64A8}"/>
              </a:ext>
            </a:extLst>
          </p:cNvPr>
          <p:cNvSpPr/>
          <p:nvPr/>
        </p:nvSpPr>
        <p:spPr>
          <a:xfrm>
            <a:off x="5677470" y="2743432"/>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混合精度</a:t>
            </a:r>
          </a:p>
        </p:txBody>
      </p:sp>
      <p:sp>
        <p:nvSpPr>
          <p:cNvPr id="34" name="圆角矩形 33">
            <a:extLst>
              <a:ext uri="{FF2B5EF4-FFF2-40B4-BE49-F238E27FC236}">
                <a16:creationId xmlns:a16="http://schemas.microsoft.com/office/drawing/2014/main" id="{1074A579-4115-4042-AC82-BFE200BAB226}"/>
              </a:ext>
            </a:extLst>
          </p:cNvPr>
          <p:cNvSpPr/>
          <p:nvPr/>
        </p:nvSpPr>
        <p:spPr>
          <a:xfrm>
            <a:off x="5677470" y="3746527"/>
            <a:ext cx="1760465"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训练集群稳定性</a:t>
            </a:r>
          </a:p>
        </p:txBody>
      </p:sp>
      <p:sp>
        <p:nvSpPr>
          <p:cNvPr id="35" name="矩形 34">
            <a:extLst>
              <a:ext uri="{FF2B5EF4-FFF2-40B4-BE49-F238E27FC236}">
                <a16:creationId xmlns:a16="http://schemas.microsoft.com/office/drawing/2014/main" id="{6D315ADF-F941-8B45-AE52-7A11F1D88C23}"/>
              </a:ext>
            </a:extLst>
          </p:cNvPr>
          <p:cNvSpPr/>
          <p:nvPr/>
        </p:nvSpPr>
        <p:spPr>
          <a:xfrm>
            <a:off x="7656792" y="2203163"/>
            <a:ext cx="1280775"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6.</a:t>
            </a:r>
            <a:r>
              <a:rPr kumimoji="1" lang="zh-CN" altLang="en-US" sz="1400" b="1" dirty="0">
                <a:solidFill>
                  <a:schemeClr val="bg1"/>
                </a:solidFill>
                <a:latin typeface="+mn-ea"/>
              </a:rPr>
              <a:t> 模型微调</a:t>
            </a:r>
          </a:p>
        </p:txBody>
      </p:sp>
      <p:sp>
        <p:nvSpPr>
          <p:cNvPr id="36" name="圆角矩形 35">
            <a:extLst>
              <a:ext uri="{FF2B5EF4-FFF2-40B4-BE49-F238E27FC236}">
                <a16:creationId xmlns:a16="http://schemas.microsoft.com/office/drawing/2014/main" id="{B5DCFD3E-EEFA-7348-AD00-3A001207CF2D}"/>
              </a:ext>
            </a:extLst>
          </p:cNvPr>
          <p:cNvSpPr/>
          <p:nvPr/>
        </p:nvSpPr>
        <p:spPr>
          <a:xfrm>
            <a:off x="7656792" y="2632587"/>
            <a:ext cx="1280775" cy="1592825"/>
          </a:xfrm>
          <a:prstGeom prst="roundRect">
            <a:avLst>
              <a:gd name="adj" fmla="val 850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dirty="0"/>
          </a:p>
        </p:txBody>
      </p:sp>
      <p:sp>
        <p:nvSpPr>
          <p:cNvPr id="37" name="圆角矩形 36">
            <a:extLst>
              <a:ext uri="{FF2B5EF4-FFF2-40B4-BE49-F238E27FC236}">
                <a16:creationId xmlns:a16="http://schemas.microsoft.com/office/drawing/2014/main" id="{1B84AB5B-C8BD-3E44-9F29-CF18B8CAF3D7}"/>
              </a:ext>
            </a:extLst>
          </p:cNvPr>
          <p:cNvSpPr/>
          <p:nvPr/>
        </p:nvSpPr>
        <p:spPr>
          <a:xfrm>
            <a:off x="7775160" y="2797314"/>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全参微调</a:t>
            </a:r>
          </a:p>
        </p:txBody>
      </p:sp>
      <p:sp>
        <p:nvSpPr>
          <p:cNvPr id="38" name="圆角矩形 37">
            <a:extLst>
              <a:ext uri="{FF2B5EF4-FFF2-40B4-BE49-F238E27FC236}">
                <a16:creationId xmlns:a16="http://schemas.microsoft.com/office/drawing/2014/main" id="{447E38B3-E690-8143-8B36-E6C120E625D7}"/>
              </a:ext>
            </a:extLst>
          </p:cNvPr>
          <p:cNvSpPr/>
          <p:nvPr/>
        </p:nvSpPr>
        <p:spPr>
          <a:xfrm>
            <a:off x="7775160" y="3271117"/>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低参微调</a:t>
            </a:r>
          </a:p>
        </p:txBody>
      </p:sp>
      <p:sp>
        <p:nvSpPr>
          <p:cNvPr id="39" name="圆角矩形 38">
            <a:extLst>
              <a:ext uri="{FF2B5EF4-FFF2-40B4-BE49-F238E27FC236}">
                <a16:creationId xmlns:a16="http://schemas.microsoft.com/office/drawing/2014/main" id="{728625CD-70D4-5044-84B8-5DF42842F212}"/>
              </a:ext>
            </a:extLst>
          </p:cNvPr>
          <p:cNvSpPr/>
          <p:nvPr/>
        </p:nvSpPr>
        <p:spPr>
          <a:xfrm>
            <a:off x="7775160" y="3744921"/>
            <a:ext cx="1056863"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指令微调</a:t>
            </a:r>
          </a:p>
        </p:txBody>
      </p:sp>
      <p:sp>
        <p:nvSpPr>
          <p:cNvPr id="40" name="圆角矩形 39">
            <a:extLst>
              <a:ext uri="{FF2B5EF4-FFF2-40B4-BE49-F238E27FC236}">
                <a16:creationId xmlns:a16="http://schemas.microsoft.com/office/drawing/2014/main" id="{64BE5E12-3765-A74D-A2E1-7FC6077B0937}"/>
              </a:ext>
            </a:extLst>
          </p:cNvPr>
          <p:cNvSpPr/>
          <p:nvPr/>
        </p:nvSpPr>
        <p:spPr>
          <a:xfrm>
            <a:off x="6180320" y="2743432"/>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梯度检查</a:t>
            </a:r>
          </a:p>
        </p:txBody>
      </p:sp>
      <p:sp>
        <p:nvSpPr>
          <p:cNvPr id="41" name="圆角矩形 40">
            <a:extLst>
              <a:ext uri="{FF2B5EF4-FFF2-40B4-BE49-F238E27FC236}">
                <a16:creationId xmlns:a16="http://schemas.microsoft.com/office/drawing/2014/main" id="{7043F888-21C7-8245-8BE5-540512ABBBF6}"/>
              </a:ext>
            </a:extLst>
          </p:cNvPr>
          <p:cNvSpPr/>
          <p:nvPr/>
        </p:nvSpPr>
        <p:spPr>
          <a:xfrm>
            <a:off x="6683169" y="2743432"/>
            <a:ext cx="439322" cy="452145"/>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梯度累积</a:t>
            </a:r>
          </a:p>
        </p:txBody>
      </p:sp>
      <p:sp>
        <p:nvSpPr>
          <p:cNvPr id="42" name="圆角矩形 41">
            <a:extLst>
              <a:ext uri="{FF2B5EF4-FFF2-40B4-BE49-F238E27FC236}">
                <a16:creationId xmlns:a16="http://schemas.microsoft.com/office/drawing/2014/main" id="{1FEFCB3D-25F6-D747-92AF-9B303D1AFCB2}"/>
              </a:ext>
            </a:extLst>
          </p:cNvPr>
          <p:cNvSpPr/>
          <p:nvPr/>
        </p:nvSpPr>
        <p:spPr>
          <a:xfrm>
            <a:off x="5677471" y="3297631"/>
            <a:ext cx="1765846"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5.</a:t>
            </a:r>
            <a:r>
              <a:rPr kumimoji="1" lang="zh-CN" altLang="en-US" sz="1000" dirty="0">
                <a:solidFill>
                  <a:srgbClr val="1D1D1A"/>
                </a:solidFill>
              </a:rPr>
              <a:t> 分布式并行</a:t>
            </a:r>
          </a:p>
        </p:txBody>
      </p:sp>
      <p:sp>
        <p:nvSpPr>
          <p:cNvPr id="44" name="矩形 43">
            <a:extLst>
              <a:ext uri="{FF2B5EF4-FFF2-40B4-BE49-F238E27FC236}">
                <a16:creationId xmlns:a16="http://schemas.microsoft.com/office/drawing/2014/main" id="{DBA35242-0F36-1C4C-A25A-26F19AE7B24C}"/>
              </a:ext>
            </a:extLst>
          </p:cNvPr>
          <p:cNvSpPr/>
          <p:nvPr/>
        </p:nvSpPr>
        <p:spPr>
          <a:xfrm>
            <a:off x="7172186" y="2802947"/>
            <a:ext cx="312906" cy="246221"/>
          </a:xfrm>
          <a:prstGeom prst="rect">
            <a:avLst/>
          </a:prstGeom>
        </p:spPr>
        <p:txBody>
          <a:bodyPr wrap="none">
            <a:spAutoFit/>
          </a:bodyPr>
          <a:lstStyle/>
          <a:p>
            <a:pPr algn="ctr"/>
            <a:r>
              <a:rPr kumimoji="1" lang="en-US" altLang="zh-CN" sz="1000" dirty="0">
                <a:solidFill>
                  <a:srgbClr val="1D1D1A"/>
                </a:solidFill>
              </a:rPr>
              <a:t>…</a:t>
            </a:r>
            <a:endParaRPr kumimoji="1" lang="zh-CN" altLang="en-US" sz="1000" dirty="0">
              <a:solidFill>
                <a:srgbClr val="1D1D1A"/>
              </a:solidFill>
            </a:endParaRPr>
          </a:p>
        </p:txBody>
      </p:sp>
      <p:sp>
        <p:nvSpPr>
          <p:cNvPr id="45" name="矩形 44">
            <a:extLst>
              <a:ext uri="{FF2B5EF4-FFF2-40B4-BE49-F238E27FC236}">
                <a16:creationId xmlns:a16="http://schemas.microsoft.com/office/drawing/2014/main" id="{AFC160AC-5479-FF45-B4B0-B30015E44243}"/>
              </a:ext>
            </a:extLst>
          </p:cNvPr>
          <p:cNvSpPr/>
          <p:nvPr/>
        </p:nvSpPr>
        <p:spPr>
          <a:xfrm>
            <a:off x="9340446" y="2203163"/>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7.</a:t>
            </a:r>
            <a:r>
              <a:rPr kumimoji="1" lang="zh-CN" altLang="en-US" sz="1400" b="1" dirty="0">
                <a:solidFill>
                  <a:schemeClr val="bg1"/>
                </a:solidFill>
                <a:latin typeface="+mn-ea"/>
              </a:rPr>
              <a:t> 模型验证</a:t>
            </a:r>
          </a:p>
        </p:txBody>
      </p:sp>
      <p:sp>
        <p:nvSpPr>
          <p:cNvPr id="46" name="矩形 45">
            <a:extLst>
              <a:ext uri="{FF2B5EF4-FFF2-40B4-BE49-F238E27FC236}">
                <a16:creationId xmlns:a16="http://schemas.microsoft.com/office/drawing/2014/main" id="{17BE849B-7C36-EC45-9903-81EF4BFCAF7D}"/>
              </a:ext>
            </a:extLst>
          </p:cNvPr>
          <p:cNvSpPr/>
          <p:nvPr/>
        </p:nvSpPr>
        <p:spPr>
          <a:xfrm>
            <a:off x="9340444" y="3255372"/>
            <a:ext cx="2385849" cy="346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bg1"/>
                </a:solidFill>
                <a:latin typeface="+mn-ea"/>
              </a:rPr>
              <a:t>8.</a:t>
            </a:r>
            <a:r>
              <a:rPr kumimoji="1" lang="zh-CN" altLang="en-US" sz="1400" b="1" dirty="0">
                <a:solidFill>
                  <a:schemeClr val="bg1"/>
                </a:solidFill>
                <a:latin typeface="+mn-ea"/>
              </a:rPr>
              <a:t> 推理与智能体</a:t>
            </a:r>
          </a:p>
        </p:txBody>
      </p:sp>
      <p:sp>
        <p:nvSpPr>
          <p:cNvPr id="47" name="圆角矩形 46">
            <a:extLst>
              <a:ext uri="{FF2B5EF4-FFF2-40B4-BE49-F238E27FC236}">
                <a16:creationId xmlns:a16="http://schemas.microsoft.com/office/drawing/2014/main" id="{D9E5A9AA-0708-D84F-81E8-C7934C68D631}"/>
              </a:ext>
            </a:extLst>
          </p:cNvPr>
          <p:cNvSpPr/>
          <p:nvPr/>
        </p:nvSpPr>
        <p:spPr>
          <a:xfrm>
            <a:off x="9340445" y="2632587"/>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49" name="圆角矩形 48">
            <a:extLst>
              <a:ext uri="{FF2B5EF4-FFF2-40B4-BE49-F238E27FC236}">
                <a16:creationId xmlns:a16="http://schemas.microsoft.com/office/drawing/2014/main" id="{12DD2068-5B24-8C42-99A9-F333035123B7}"/>
              </a:ext>
            </a:extLst>
          </p:cNvPr>
          <p:cNvSpPr/>
          <p:nvPr/>
        </p:nvSpPr>
        <p:spPr>
          <a:xfrm>
            <a:off x="9442586" y="2729607"/>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下游</a:t>
            </a:r>
            <a:endParaRPr kumimoji="1" lang="en-US" altLang="zh-CN" sz="1000" dirty="0">
              <a:solidFill>
                <a:srgbClr val="1D1D1A"/>
              </a:solidFill>
            </a:endParaRPr>
          </a:p>
          <a:p>
            <a:pPr algn="ctr"/>
            <a:r>
              <a:rPr kumimoji="1" lang="zh-CN" altLang="en-US" sz="1000" dirty="0">
                <a:solidFill>
                  <a:srgbClr val="1D1D1A"/>
                </a:solidFill>
              </a:rPr>
              <a:t>任务</a:t>
            </a:r>
          </a:p>
        </p:txBody>
      </p:sp>
      <p:sp>
        <p:nvSpPr>
          <p:cNvPr id="50" name="圆角矩形 49">
            <a:extLst>
              <a:ext uri="{FF2B5EF4-FFF2-40B4-BE49-F238E27FC236}">
                <a16:creationId xmlns:a16="http://schemas.microsoft.com/office/drawing/2014/main" id="{474B9AAB-5FE0-1147-9B22-E610A589CD6C}"/>
              </a:ext>
            </a:extLst>
          </p:cNvPr>
          <p:cNvSpPr/>
          <p:nvPr/>
        </p:nvSpPr>
        <p:spPr>
          <a:xfrm>
            <a:off x="10153672" y="2729607"/>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测评</a:t>
            </a:r>
            <a:endParaRPr kumimoji="1" lang="en-US" altLang="zh-CN" sz="1000" dirty="0">
              <a:solidFill>
                <a:srgbClr val="1D1D1A"/>
              </a:solidFill>
            </a:endParaRPr>
          </a:p>
          <a:p>
            <a:pPr algn="ctr"/>
            <a:r>
              <a:rPr kumimoji="1" lang="zh-CN" altLang="en-US" sz="1000" dirty="0">
                <a:solidFill>
                  <a:srgbClr val="1D1D1A"/>
                </a:solidFill>
              </a:rPr>
              <a:t>标准</a:t>
            </a:r>
          </a:p>
        </p:txBody>
      </p:sp>
      <p:sp>
        <p:nvSpPr>
          <p:cNvPr id="51" name="圆角矩形 50">
            <a:extLst>
              <a:ext uri="{FF2B5EF4-FFF2-40B4-BE49-F238E27FC236}">
                <a16:creationId xmlns:a16="http://schemas.microsoft.com/office/drawing/2014/main" id="{26C0764A-CD12-3942-B6A5-99FBDCB760F5}"/>
              </a:ext>
            </a:extLst>
          </p:cNvPr>
          <p:cNvSpPr/>
          <p:nvPr/>
        </p:nvSpPr>
        <p:spPr>
          <a:xfrm>
            <a:off x="10966898" y="2729607"/>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bench</a:t>
            </a:r>
          </a:p>
          <a:p>
            <a:pPr algn="ctr"/>
            <a:r>
              <a:rPr kumimoji="1" lang="en-US" altLang="zh-CN" sz="1000" dirty="0">
                <a:solidFill>
                  <a:srgbClr val="1D1D1A"/>
                </a:solidFill>
              </a:rPr>
              <a:t>mark</a:t>
            </a:r>
            <a:endParaRPr kumimoji="1" lang="zh-CN" altLang="en-US" sz="1000" dirty="0">
              <a:solidFill>
                <a:srgbClr val="1D1D1A"/>
              </a:solidFill>
            </a:endParaRPr>
          </a:p>
        </p:txBody>
      </p:sp>
      <p:sp>
        <p:nvSpPr>
          <p:cNvPr id="54" name="圆角矩形 53">
            <a:extLst>
              <a:ext uri="{FF2B5EF4-FFF2-40B4-BE49-F238E27FC236}">
                <a16:creationId xmlns:a16="http://schemas.microsoft.com/office/drawing/2014/main" id="{96464FC8-1442-1749-8D64-C2F4FB48B780}"/>
              </a:ext>
            </a:extLst>
          </p:cNvPr>
          <p:cNvSpPr/>
          <p:nvPr/>
        </p:nvSpPr>
        <p:spPr>
          <a:xfrm>
            <a:off x="9340444" y="3687014"/>
            <a:ext cx="2385848" cy="540883"/>
          </a:xfrm>
          <a:prstGeom prst="roundRect">
            <a:avLst>
              <a:gd name="adj" fmla="val 15071"/>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p>
        </p:txBody>
      </p:sp>
      <p:sp>
        <p:nvSpPr>
          <p:cNvPr id="55" name="圆角矩形 54">
            <a:extLst>
              <a:ext uri="{FF2B5EF4-FFF2-40B4-BE49-F238E27FC236}">
                <a16:creationId xmlns:a16="http://schemas.microsoft.com/office/drawing/2014/main" id="{599CF600-C4F0-6F44-A366-7A030C75BBAA}"/>
              </a:ext>
            </a:extLst>
          </p:cNvPr>
          <p:cNvSpPr/>
          <p:nvPr/>
        </p:nvSpPr>
        <p:spPr>
          <a:xfrm>
            <a:off x="9442585" y="3784034"/>
            <a:ext cx="597451"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量化</a:t>
            </a:r>
            <a:endParaRPr kumimoji="1" lang="en-US" altLang="zh-CN" sz="1000" dirty="0">
              <a:solidFill>
                <a:srgbClr val="1D1D1A"/>
              </a:solidFill>
            </a:endParaRPr>
          </a:p>
          <a:p>
            <a:pPr algn="ctr"/>
            <a:r>
              <a:rPr kumimoji="1" lang="zh-CN" altLang="en-US" sz="1000" dirty="0">
                <a:solidFill>
                  <a:srgbClr val="1D1D1A"/>
                </a:solidFill>
              </a:rPr>
              <a:t>压缩</a:t>
            </a:r>
          </a:p>
        </p:txBody>
      </p:sp>
      <p:sp>
        <p:nvSpPr>
          <p:cNvPr id="56" name="圆角矩形 55">
            <a:extLst>
              <a:ext uri="{FF2B5EF4-FFF2-40B4-BE49-F238E27FC236}">
                <a16:creationId xmlns:a16="http://schemas.microsoft.com/office/drawing/2014/main" id="{7C7A8E40-9654-4D41-A5F6-DEDC697F99C1}"/>
              </a:ext>
            </a:extLst>
          </p:cNvPr>
          <p:cNvSpPr/>
          <p:nvPr/>
        </p:nvSpPr>
        <p:spPr>
          <a:xfrm>
            <a:off x="10153671" y="3784034"/>
            <a:ext cx="699592"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1D1D1A"/>
                </a:solidFill>
              </a:rPr>
              <a:t>推理</a:t>
            </a:r>
            <a:endParaRPr kumimoji="1" lang="en-US" altLang="zh-CN" sz="1000" dirty="0">
              <a:solidFill>
                <a:srgbClr val="1D1D1A"/>
              </a:solidFill>
            </a:endParaRPr>
          </a:p>
          <a:p>
            <a:pPr algn="ctr"/>
            <a:r>
              <a:rPr kumimoji="1" lang="zh-CN" altLang="en-US" sz="1000" dirty="0">
                <a:solidFill>
                  <a:srgbClr val="1D1D1A"/>
                </a:solidFill>
              </a:rPr>
              <a:t>加速</a:t>
            </a:r>
          </a:p>
        </p:txBody>
      </p:sp>
      <p:sp>
        <p:nvSpPr>
          <p:cNvPr id="57" name="圆角矩形 56">
            <a:extLst>
              <a:ext uri="{FF2B5EF4-FFF2-40B4-BE49-F238E27FC236}">
                <a16:creationId xmlns:a16="http://schemas.microsoft.com/office/drawing/2014/main" id="{D05732A5-4D72-924A-80D8-0B540DD4C072}"/>
              </a:ext>
            </a:extLst>
          </p:cNvPr>
          <p:cNvSpPr/>
          <p:nvPr/>
        </p:nvSpPr>
        <p:spPr>
          <a:xfrm>
            <a:off x="10966897" y="3784034"/>
            <a:ext cx="658039" cy="346842"/>
          </a:xfrm>
          <a:prstGeom prst="roundRect">
            <a:avLst>
              <a:gd name="adj" fmla="val 0"/>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D1D1A"/>
                </a:solidFill>
              </a:rPr>
              <a:t>9.</a:t>
            </a:r>
            <a:r>
              <a:rPr kumimoji="1" lang="zh-CN" altLang="en-US" sz="1000" dirty="0">
                <a:solidFill>
                  <a:srgbClr val="1D1D1A"/>
                </a:solidFill>
              </a:rPr>
              <a:t> </a:t>
            </a:r>
            <a:r>
              <a:rPr kumimoji="1" lang="en-US" altLang="zh-CN" sz="1000" dirty="0">
                <a:solidFill>
                  <a:srgbClr val="1D1D1A"/>
                </a:solidFill>
              </a:rPr>
              <a:t>Agent</a:t>
            </a:r>
          </a:p>
          <a:p>
            <a:pPr algn="ctr"/>
            <a:r>
              <a:rPr kumimoji="1" lang="zh-CN" altLang="en-US" sz="1000" dirty="0">
                <a:solidFill>
                  <a:srgbClr val="1D1D1A"/>
                </a:solidFill>
              </a:rPr>
              <a:t>智能体</a:t>
            </a:r>
          </a:p>
        </p:txBody>
      </p:sp>
      <p:sp>
        <p:nvSpPr>
          <p:cNvPr id="58" name="右箭头 57">
            <a:extLst>
              <a:ext uri="{FF2B5EF4-FFF2-40B4-BE49-F238E27FC236}">
                <a16:creationId xmlns:a16="http://schemas.microsoft.com/office/drawing/2014/main" id="{4AC8CCC9-7B04-034B-A1DA-8F26D0F43963}"/>
              </a:ext>
            </a:extLst>
          </p:cNvPr>
          <p:cNvSpPr/>
          <p:nvPr/>
        </p:nvSpPr>
        <p:spPr>
          <a:xfrm>
            <a:off x="5195023" y="1755843"/>
            <a:ext cx="277534" cy="247288"/>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右箭头 58">
            <a:extLst>
              <a:ext uri="{FF2B5EF4-FFF2-40B4-BE49-F238E27FC236}">
                <a16:creationId xmlns:a16="http://schemas.microsoft.com/office/drawing/2014/main" id="{507FF7A9-A1E2-0647-93FA-9813C9D5A9D7}"/>
              </a:ext>
            </a:extLst>
          </p:cNvPr>
          <p:cNvSpPr/>
          <p:nvPr/>
        </p:nvSpPr>
        <p:spPr>
          <a:xfrm>
            <a:off x="2406276" y="1755843"/>
            <a:ext cx="277534" cy="247288"/>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1" name="曲线连接符 60">
            <a:extLst>
              <a:ext uri="{FF2B5EF4-FFF2-40B4-BE49-F238E27FC236}">
                <a16:creationId xmlns:a16="http://schemas.microsoft.com/office/drawing/2014/main" id="{6728BAA9-A5F7-D74E-904E-67A626A5DACB}"/>
              </a:ext>
            </a:extLst>
          </p:cNvPr>
          <p:cNvCxnSpPr>
            <a:stCxn id="57" idx="2"/>
            <a:endCxn id="36" idx="2"/>
          </p:cNvCxnSpPr>
          <p:nvPr/>
        </p:nvCxnSpPr>
        <p:spPr>
          <a:xfrm rot="5400000">
            <a:off x="9749281" y="2678776"/>
            <a:ext cx="94536" cy="2998737"/>
          </a:xfrm>
          <a:prstGeom prst="curvedConnector3">
            <a:avLst>
              <a:gd name="adj1" fmla="val 300208"/>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A782F5A6-B7F9-4B47-B406-65F90E2E0782}"/>
              </a:ext>
            </a:extLst>
          </p:cNvPr>
          <p:cNvSpPr/>
          <p:nvPr/>
        </p:nvSpPr>
        <p:spPr>
          <a:xfrm>
            <a:off x="421556" y="4789793"/>
            <a:ext cx="11304736" cy="960712"/>
          </a:xfrm>
          <a:prstGeom prst="rect">
            <a:avLst/>
          </a:prstGeom>
          <a:noFill/>
        </p:spPr>
        <p:txBody>
          <a:bodyPr wrap="square">
            <a:spAutoFit/>
          </a:bodyPr>
          <a:lstStyle/>
          <a:p>
            <a:pPr algn="ctr">
              <a:lnSpc>
                <a:spcPct val="150000"/>
              </a:lnSpc>
            </a:pPr>
            <a:r>
              <a:rPr kumimoji="1" lang="zh-CN" altLang="en-US" sz="2000" dirty="0">
                <a:solidFill>
                  <a:srgbClr val="1D1D1A"/>
                </a:solidFill>
                <a:latin typeface="Gill Sans MT" panose="020B0502020104020203" pitchFamily="34" charset="0"/>
              </a:rPr>
              <a:t>大模型不仅需要 </a:t>
            </a:r>
            <a:r>
              <a:rPr kumimoji="1" lang="en-US" altLang="zh-CN" sz="2000" dirty="0">
                <a:solidFill>
                  <a:srgbClr val="1D1D1A"/>
                </a:solidFill>
                <a:latin typeface="Gill Sans MT" panose="020B0502020104020203" pitchFamily="34" charset="0"/>
              </a:rPr>
              <a:t>LLM</a:t>
            </a:r>
            <a:r>
              <a:rPr kumimoji="1" lang="zh-CN" altLang="en-US" sz="2000" dirty="0">
                <a:solidFill>
                  <a:srgbClr val="1D1D1A"/>
                </a:solidFill>
                <a:latin typeface="Gill Sans MT" panose="020B0502020104020203" pitchFamily="34" charset="0"/>
              </a:rPr>
              <a:t> 算法，同时需要提供 </a:t>
            </a:r>
            <a:endParaRPr kumimoji="1" lang="en-US" altLang="zh-CN" sz="2000" dirty="0">
              <a:solidFill>
                <a:srgbClr val="1D1D1A"/>
              </a:solidFill>
              <a:latin typeface="Gill Sans MT" panose="020B0502020104020203" pitchFamily="34" charset="0"/>
            </a:endParaRPr>
          </a:p>
          <a:p>
            <a:pPr algn="ctr">
              <a:lnSpc>
                <a:spcPct val="150000"/>
              </a:lnSpc>
            </a:pPr>
            <a:r>
              <a:rPr kumimoji="1" lang="en-US" altLang="zh-CN" sz="2000" dirty="0">
                <a:solidFill>
                  <a:srgbClr val="1D1D1A"/>
                </a:solidFill>
                <a:latin typeface="Gill Sans MT" panose="020B0502020104020203" pitchFamily="34" charset="0"/>
              </a:rPr>
              <a:t>AI</a:t>
            </a:r>
            <a:r>
              <a:rPr kumimoji="1" lang="zh-CN" altLang="en-US" sz="2000" dirty="0">
                <a:solidFill>
                  <a:srgbClr val="1D1D1A"/>
                </a:solidFill>
                <a:latin typeface="Gill Sans MT" panose="020B0502020104020203" pitchFamily="34" charset="0"/>
              </a:rPr>
              <a:t> 集群、海量数据、分布式并行、推理部署等 </a:t>
            </a:r>
            <a:r>
              <a:rPr kumimoji="1" lang="en-US" altLang="zh-CN" sz="2000" dirty="0">
                <a:solidFill>
                  <a:srgbClr val="1D1D1A"/>
                </a:solidFill>
                <a:latin typeface="Gill Sans MT" panose="020B0502020104020203" pitchFamily="34" charset="0"/>
              </a:rPr>
              <a:t>AI</a:t>
            </a:r>
            <a:r>
              <a:rPr kumimoji="1" lang="zh-CN" altLang="en-US" sz="2000" dirty="0">
                <a:solidFill>
                  <a:srgbClr val="1D1D1A"/>
                </a:solidFill>
                <a:latin typeface="Gill Sans MT" panose="020B0502020104020203" pitchFamily="34" charset="0"/>
              </a:rPr>
              <a:t> 系统全栈软硬件协同优化</a:t>
            </a:r>
          </a:p>
        </p:txBody>
      </p:sp>
      <p:sp>
        <p:nvSpPr>
          <p:cNvPr id="53" name="矩形 52">
            <a:extLst>
              <a:ext uri="{FF2B5EF4-FFF2-40B4-BE49-F238E27FC236}">
                <a16:creationId xmlns:a16="http://schemas.microsoft.com/office/drawing/2014/main" id="{44C7607A-74F0-D342-B1BA-D53CE0FB80BB}"/>
              </a:ext>
            </a:extLst>
          </p:cNvPr>
          <p:cNvSpPr/>
          <p:nvPr/>
        </p:nvSpPr>
        <p:spPr>
          <a:xfrm>
            <a:off x="279041" y="2125394"/>
            <a:ext cx="2220648" cy="2202539"/>
          </a:xfrm>
          <a:prstGeom prst="rect">
            <a:avLst/>
          </a:prstGeom>
          <a:noFill/>
          <a:ln w="38100">
            <a:solidFill>
              <a:srgbClr val="92D050"/>
            </a:solidFill>
            <a:prstDash val="sysDash"/>
            <a:extLst>
              <a:ext uri="{C807C97D-BFC1-408E-A445-0C87EB9F89A2}">
                <ask:lineSketchStyleProps xmlns:ask="http://schemas.microsoft.com/office/drawing/2018/sketchyshapes" sd="2034098327">
                  <a:custGeom>
                    <a:avLst/>
                    <a:gdLst>
                      <a:gd name="connsiteX0" fmla="*/ 0 w 2220648"/>
                      <a:gd name="connsiteY0" fmla="*/ 0 h 2202539"/>
                      <a:gd name="connsiteX1" fmla="*/ 510749 w 2220648"/>
                      <a:gd name="connsiteY1" fmla="*/ 0 h 2202539"/>
                      <a:gd name="connsiteX2" fmla="*/ 1021498 w 2220648"/>
                      <a:gd name="connsiteY2" fmla="*/ 0 h 2202539"/>
                      <a:gd name="connsiteX3" fmla="*/ 1621073 w 2220648"/>
                      <a:gd name="connsiteY3" fmla="*/ 0 h 2202539"/>
                      <a:gd name="connsiteX4" fmla="*/ 2220648 w 2220648"/>
                      <a:gd name="connsiteY4" fmla="*/ 0 h 2202539"/>
                      <a:gd name="connsiteX5" fmla="*/ 2220648 w 2220648"/>
                      <a:gd name="connsiteY5" fmla="*/ 484559 h 2202539"/>
                      <a:gd name="connsiteX6" fmla="*/ 2220648 w 2220648"/>
                      <a:gd name="connsiteY6" fmla="*/ 969117 h 2202539"/>
                      <a:gd name="connsiteX7" fmla="*/ 2220648 w 2220648"/>
                      <a:gd name="connsiteY7" fmla="*/ 1519752 h 2202539"/>
                      <a:gd name="connsiteX8" fmla="*/ 2220648 w 2220648"/>
                      <a:gd name="connsiteY8" fmla="*/ 2202539 h 2202539"/>
                      <a:gd name="connsiteX9" fmla="*/ 1687692 w 2220648"/>
                      <a:gd name="connsiteY9" fmla="*/ 2202539 h 2202539"/>
                      <a:gd name="connsiteX10" fmla="*/ 1132530 w 2220648"/>
                      <a:gd name="connsiteY10" fmla="*/ 2202539 h 2202539"/>
                      <a:gd name="connsiteX11" fmla="*/ 555162 w 2220648"/>
                      <a:gd name="connsiteY11" fmla="*/ 2202539 h 2202539"/>
                      <a:gd name="connsiteX12" fmla="*/ 0 w 2220648"/>
                      <a:gd name="connsiteY12" fmla="*/ 2202539 h 2202539"/>
                      <a:gd name="connsiteX13" fmla="*/ 0 w 2220648"/>
                      <a:gd name="connsiteY13" fmla="*/ 1629879 h 2202539"/>
                      <a:gd name="connsiteX14" fmla="*/ 0 w 2220648"/>
                      <a:gd name="connsiteY14" fmla="*/ 1079244 h 2202539"/>
                      <a:gd name="connsiteX15" fmla="*/ 0 w 2220648"/>
                      <a:gd name="connsiteY15" fmla="*/ 550635 h 2202539"/>
                      <a:gd name="connsiteX16" fmla="*/ 0 w 2220648"/>
                      <a:gd name="connsiteY16" fmla="*/ 0 h 220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0648" h="2202539" extrusionOk="0">
                        <a:moveTo>
                          <a:pt x="0" y="0"/>
                        </a:moveTo>
                        <a:cubicBezTo>
                          <a:pt x="142256" y="-10718"/>
                          <a:pt x="304978" y="25319"/>
                          <a:pt x="510749" y="0"/>
                        </a:cubicBezTo>
                        <a:cubicBezTo>
                          <a:pt x="716520" y="-25319"/>
                          <a:pt x="790361" y="-5362"/>
                          <a:pt x="1021498" y="0"/>
                        </a:cubicBezTo>
                        <a:cubicBezTo>
                          <a:pt x="1252635" y="5362"/>
                          <a:pt x="1411276" y="-2417"/>
                          <a:pt x="1621073" y="0"/>
                        </a:cubicBezTo>
                        <a:cubicBezTo>
                          <a:pt x="1830870" y="2417"/>
                          <a:pt x="2017132" y="10876"/>
                          <a:pt x="2220648" y="0"/>
                        </a:cubicBezTo>
                        <a:cubicBezTo>
                          <a:pt x="2233589" y="211148"/>
                          <a:pt x="2226673" y="244863"/>
                          <a:pt x="2220648" y="484559"/>
                        </a:cubicBezTo>
                        <a:cubicBezTo>
                          <a:pt x="2214623" y="724255"/>
                          <a:pt x="2205187" y="869062"/>
                          <a:pt x="2220648" y="969117"/>
                        </a:cubicBezTo>
                        <a:cubicBezTo>
                          <a:pt x="2236109" y="1069172"/>
                          <a:pt x="2219704" y="1369891"/>
                          <a:pt x="2220648" y="1519752"/>
                        </a:cubicBezTo>
                        <a:cubicBezTo>
                          <a:pt x="2221592" y="1669613"/>
                          <a:pt x="2252699" y="1984275"/>
                          <a:pt x="2220648" y="2202539"/>
                        </a:cubicBezTo>
                        <a:cubicBezTo>
                          <a:pt x="2059803" y="2185861"/>
                          <a:pt x="1924246" y="2226110"/>
                          <a:pt x="1687692" y="2202539"/>
                        </a:cubicBezTo>
                        <a:cubicBezTo>
                          <a:pt x="1451138" y="2178968"/>
                          <a:pt x="1374902" y="2181832"/>
                          <a:pt x="1132530" y="2202539"/>
                        </a:cubicBezTo>
                        <a:cubicBezTo>
                          <a:pt x="890158" y="2223246"/>
                          <a:pt x="692047" y="2184948"/>
                          <a:pt x="555162" y="2202539"/>
                        </a:cubicBezTo>
                        <a:cubicBezTo>
                          <a:pt x="418277" y="2220130"/>
                          <a:pt x="180368" y="2175892"/>
                          <a:pt x="0" y="2202539"/>
                        </a:cubicBezTo>
                        <a:cubicBezTo>
                          <a:pt x="-19419" y="1993615"/>
                          <a:pt x="-15122" y="1758069"/>
                          <a:pt x="0" y="1629879"/>
                        </a:cubicBezTo>
                        <a:cubicBezTo>
                          <a:pt x="15122" y="1501689"/>
                          <a:pt x="-26666" y="1230542"/>
                          <a:pt x="0" y="1079244"/>
                        </a:cubicBezTo>
                        <a:cubicBezTo>
                          <a:pt x="26666" y="927946"/>
                          <a:pt x="-20410" y="762583"/>
                          <a:pt x="0" y="550635"/>
                        </a:cubicBezTo>
                        <a:cubicBezTo>
                          <a:pt x="20410" y="338687"/>
                          <a:pt x="25680" y="11224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59546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a:xfrm>
            <a:off x="517761" y="605525"/>
            <a:ext cx="11161239" cy="589190"/>
          </a:xfrm>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a:xfrm>
            <a:off x="481757" y="1324303"/>
            <a:ext cx="11161240" cy="4928171"/>
          </a:xfrm>
        </p:spPr>
        <p:txBody>
          <a:bodyPr anchor="t"/>
          <a:lstStyle/>
          <a:p>
            <a:r>
              <a:rPr lang="zh-CN" altLang="en-US" sz="2800" b="1" dirty="0">
                <a:solidFill>
                  <a:srgbClr val="92D050"/>
                </a:solidFill>
              </a:rPr>
              <a:t>内容背景</a:t>
            </a:r>
            <a:endParaRPr lang="en-US" altLang="zh-CN" sz="2800" b="1" dirty="0">
              <a:solidFill>
                <a:srgbClr val="92D050"/>
              </a:solidFill>
            </a:endParaRPr>
          </a:p>
          <a:p>
            <a:pPr marL="694190" lvl="1" indent="-457200">
              <a:buFont typeface="Arial" panose="020B0604020202020204" pitchFamily="34" charset="0"/>
              <a:buChar char="•"/>
            </a:pPr>
            <a:r>
              <a:rPr lang="en-US" altLang="zh-CN" sz="2400" b="1" dirty="0">
                <a:latin typeface="Gill Sans MT" panose="020B0502020104020203" pitchFamily="34" charset="0"/>
              </a:rPr>
              <a:t>AI</a:t>
            </a:r>
            <a:r>
              <a:rPr lang="zh-CN" altLang="en-US" sz="2400" b="1" dirty="0">
                <a:latin typeface="Gill Sans MT" panose="020B0502020104020203" pitchFamily="34" charset="0"/>
              </a:rPr>
              <a:t> 集群 </a:t>
            </a:r>
            <a:r>
              <a:rPr lang="en-US" altLang="zh-CN" sz="2400" b="1" dirty="0">
                <a:latin typeface="Gill Sans MT" panose="020B0502020104020203" pitchFamily="34" charset="0"/>
              </a:rPr>
              <a:t>+</a:t>
            </a:r>
            <a:r>
              <a:rPr lang="zh-CN" altLang="en-US" sz="2400" b="1" dirty="0">
                <a:latin typeface="Gill Sans MT" panose="020B0502020104020203" pitchFamily="34" charset="0"/>
              </a:rPr>
              <a:t> 大模型：</a:t>
            </a:r>
            <a:r>
              <a:rPr lang="en-US" altLang="zh-CN" sz="2400" dirty="0">
                <a:latin typeface="Gill Sans MT" panose="020B0502020104020203" pitchFamily="34" charset="0"/>
              </a:rPr>
              <a:t>AI</a:t>
            </a:r>
            <a:r>
              <a:rPr lang="zh-CN" altLang="en-US" sz="2000" dirty="0">
                <a:latin typeface="Gill Sans MT" panose="020B0502020104020203" pitchFamily="34" charset="0"/>
              </a:rPr>
              <a:t>集群服务器形态 </a:t>
            </a:r>
            <a:r>
              <a:rPr lang="en-US" altLang="zh-CN" sz="2000" dirty="0">
                <a:latin typeface="Gill Sans MT" panose="020B0502020104020203" pitchFamily="34" charset="0"/>
              </a:rPr>
              <a:t>–</a:t>
            </a:r>
            <a:r>
              <a:rPr lang="zh-CN" altLang="en-US" sz="2000" dirty="0">
                <a:latin typeface="Gill Sans MT" panose="020B0502020104020203" pitchFamily="34" charset="0"/>
              </a:rPr>
              <a:t> 集群训练的指标</a:t>
            </a:r>
          </a:p>
          <a:p>
            <a:r>
              <a:rPr lang="zh-CN" altLang="en-US" sz="2800" b="1" dirty="0">
                <a:solidFill>
                  <a:srgbClr val="92D050"/>
                </a:solidFill>
              </a:rPr>
              <a:t>具体内容</a:t>
            </a:r>
          </a:p>
          <a:p>
            <a:pPr lvl="1"/>
            <a:r>
              <a:rPr lang="en-US" altLang="zh-CN" sz="2400" b="1" dirty="0">
                <a:latin typeface="Gill Sans MT" panose="020B0502020104020203" pitchFamily="34" charset="0"/>
              </a:rPr>
              <a:t>AI</a:t>
            </a:r>
            <a:r>
              <a:rPr lang="zh-CN" altLang="en-US" sz="2400" b="1" dirty="0">
                <a:latin typeface="Gill Sans MT" panose="020B0502020104020203" pitchFamily="34" charset="0"/>
              </a:rPr>
              <a:t> 集群硬件架构：</a:t>
            </a:r>
            <a:r>
              <a:rPr lang="en-US" altLang="zh-CN" sz="2000" dirty="0">
                <a:latin typeface="Gill Sans MT" panose="020B0502020104020203" pitchFamily="34" charset="0"/>
              </a:rPr>
              <a:t>AI</a:t>
            </a:r>
            <a:r>
              <a:rPr lang="zh-CN" altLang="en-US" sz="2000" dirty="0">
                <a:latin typeface="Gill Sans MT" panose="020B0502020104020203" pitchFamily="34" charset="0"/>
              </a:rPr>
              <a:t>集群组成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AI</a:t>
            </a:r>
            <a:r>
              <a:rPr lang="zh-CN" altLang="en-US" sz="2000" dirty="0">
                <a:latin typeface="Gill Sans MT" panose="020B0502020104020203" pitchFamily="34" charset="0"/>
              </a:rPr>
              <a:t>集群硬件 </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AI</a:t>
            </a:r>
            <a:r>
              <a:rPr lang="zh-CN" altLang="en-US" sz="2000" dirty="0">
                <a:latin typeface="Gill Sans MT" panose="020B0502020104020203" pitchFamily="34" charset="0"/>
              </a:rPr>
              <a:t>集群软件 </a:t>
            </a:r>
            <a:r>
              <a:rPr lang="en-US" altLang="zh-CN" sz="2000" dirty="0">
                <a:latin typeface="Gill Sans MT" panose="020B0502020104020203" pitchFamily="34" charset="0"/>
              </a:rPr>
              <a:t>–</a:t>
            </a:r>
            <a:r>
              <a:rPr lang="zh-CN" altLang="en-US" sz="2000" dirty="0">
                <a:latin typeface="Gill Sans MT" panose="020B0502020104020203" pitchFamily="34" charset="0"/>
              </a:rPr>
              <a:t> 分布式架构</a:t>
            </a:r>
            <a:endParaRPr lang="en-US" altLang="zh-CN" sz="2400" b="1" dirty="0">
              <a:latin typeface="Gill Sans MT" panose="020B0502020104020203" pitchFamily="34" charset="0"/>
            </a:endParaRPr>
          </a:p>
          <a:p>
            <a:pPr lvl="1"/>
            <a:r>
              <a:rPr lang="en-US" altLang="zh-CN" sz="2400" b="1" dirty="0">
                <a:latin typeface="Gill Sans MT" panose="020B0502020104020203" pitchFamily="34" charset="0"/>
              </a:rPr>
              <a:t>AI</a:t>
            </a:r>
            <a:r>
              <a:rPr lang="zh-CN" altLang="en-US" sz="2400" b="1" dirty="0">
                <a:latin typeface="Gill Sans MT" panose="020B0502020104020203" pitchFamily="34" charset="0"/>
              </a:rPr>
              <a:t> 集群通信方式：</a:t>
            </a:r>
            <a:r>
              <a:rPr lang="zh-CN" altLang="en-US" sz="2000" dirty="0">
                <a:latin typeface="Gill Sans MT" panose="020B0502020104020203" pitchFamily="34" charset="0"/>
              </a:rPr>
              <a:t>通信硬件实现 </a:t>
            </a:r>
            <a:r>
              <a:rPr lang="en-US" altLang="zh-CN" sz="2000" dirty="0">
                <a:latin typeface="Gill Sans MT" panose="020B0502020104020203" pitchFamily="34" charset="0"/>
              </a:rPr>
              <a:t>-</a:t>
            </a:r>
            <a:r>
              <a:rPr lang="zh-CN" altLang="en-US" sz="2000" dirty="0">
                <a:latin typeface="Gill Sans MT" panose="020B0502020104020203" pitchFamily="34" charset="0"/>
              </a:rPr>
              <a:t> 集群组网 </a:t>
            </a:r>
            <a:r>
              <a:rPr lang="en-US" altLang="zh-CN" sz="2000" dirty="0">
                <a:latin typeface="Gill Sans MT" panose="020B0502020104020203" pitchFamily="34" charset="0"/>
              </a:rPr>
              <a:t>–</a:t>
            </a:r>
            <a:r>
              <a:rPr lang="zh-CN" altLang="en-US" sz="2000" dirty="0">
                <a:latin typeface="Gill Sans MT" panose="020B0502020104020203" pitchFamily="34" charset="0"/>
              </a:rPr>
              <a:t> 集群软件通信 </a:t>
            </a:r>
            <a:r>
              <a:rPr lang="en-US" altLang="zh-CN" sz="2000" dirty="0">
                <a:latin typeface="Gill Sans MT" panose="020B0502020104020203" pitchFamily="34" charset="0"/>
              </a:rPr>
              <a:t>-</a:t>
            </a:r>
            <a:r>
              <a:rPr lang="zh-CN" altLang="en-US" sz="2000" dirty="0">
                <a:latin typeface="Gill Sans MT" panose="020B0502020104020203" pitchFamily="34" charset="0"/>
              </a:rPr>
              <a:t> 通信实现方式</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分布式通信原语：</a:t>
            </a:r>
            <a:r>
              <a:rPr lang="zh-CN" altLang="en-US" sz="2000" dirty="0">
                <a:latin typeface="Gill Sans MT" panose="020B0502020104020203" pitchFamily="34" charset="0"/>
              </a:rPr>
              <a:t>通信源语 </a:t>
            </a:r>
            <a:r>
              <a:rPr lang="en-US" altLang="zh-CN" sz="2000" dirty="0">
                <a:latin typeface="Gill Sans MT" panose="020B0502020104020203" pitchFamily="34" charset="0"/>
              </a:rPr>
              <a:t>-</a:t>
            </a:r>
            <a:r>
              <a:rPr lang="zh-CN" altLang="en-US" sz="2000" dirty="0">
                <a:latin typeface="Gill Sans MT" panose="020B0502020104020203" pitchFamily="34" charset="0"/>
              </a:rPr>
              <a:t> 点对点通信 </a:t>
            </a:r>
            <a:r>
              <a:rPr lang="en-US" altLang="zh-CN" sz="2000" dirty="0">
                <a:latin typeface="Gill Sans MT" panose="020B0502020104020203" pitchFamily="34" charset="0"/>
              </a:rPr>
              <a:t>–</a:t>
            </a:r>
            <a:r>
              <a:rPr lang="zh-CN" altLang="en-US" sz="2000" dirty="0">
                <a:latin typeface="Gill Sans MT" panose="020B0502020104020203" pitchFamily="34" charset="0"/>
              </a:rPr>
              <a:t> 集合通信</a:t>
            </a:r>
            <a:endParaRPr lang="en-US" altLang="zh-CN" sz="2000" dirty="0">
              <a:latin typeface="Gill Sans MT" panose="020B0502020104020203" pitchFamily="34" charset="0"/>
            </a:endParaRPr>
          </a:p>
          <a:p>
            <a:pPr lvl="1"/>
            <a:r>
              <a:rPr lang="zh-CN" altLang="en-US" sz="2400" b="1" dirty="0">
                <a:latin typeface="Gill Sans MT" panose="020B0502020104020203" pitchFamily="34" charset="0"/>
              </a:rPr>
              <a:t>分布式存储系统</a:t>
            </a:r>
            <a:r>
              <a:rPr lang="zh-CN" altLang="en-US" sz="2000" b="1" dirty="0">
                <a:latin typeface="Gill Sans MT" panose="020B0502020104020203" pitchFamily="34" charset="0"/>
              </a:rPr>
              <a:t>：</a:t>
            </a:r>
            <a:r>
              <a:rPr lang="zh-CN" altLang="en-US" sz="2000" dirty="0">
                <a:latin typeface="Gill Sans MT" panose="020B0502020104020203" pitchFamily="34" charset="0"/>
              </a:rPr>
              <a:t>大模型权重存储方式 </a:t>
            </a:r>
            <a:r>
              <a:rPr lang="en-US" altLang="zh-CN" sz="2000" dirty="0">
                <a:latin typeface="Gill Sans MT" panose="020B0502020104020203" pitchFamily="34" charset="0"/>
              </a:rPr>
              <a:t>–</a:t>
            </a:r>
            <a:r>
              <a:rPr lang="zh-CN" altLang="en-US" sz="2000" dirty="0">
                <a:latin typeface="Gill Sans MT" panose="020B0502020104020203" pitchFamily="34" charset="0"/>
              </a:rPr>
              <a:t> 多级存储系统</a:t>
            </a:r>
            <a:endParaRPr lang="en-US" altLang="zh-CN" sz="2000" dirty="0">
              <a:latin typeface="Gill Sans MT" panose="020B0502020104020203" pitchFamily="34" charset="0"/>
            </a:endParaRPr>
          </a:p>
          <a:p>
            <a:pPr lvl="1"/>
            <a:r>
              <a:rPr lang="en-US" altLang="zh-CN" sz="2400" b="1" dirty="0">
                <a:latin typeface="Gill Sans MT" panose="020B0502020104020203" pitchFamily="34" charset="0"/>
              </a:rPr>
              <a:t>AI</a:t>
            </a:r>
            <a:r>
              <a:rPr lang="zh-CN" altLang="en-US" sz="2400" b="1" dirty="0">
                <a:latin typeface="Gill Sans MT" panose="020B0502020104020203" pitchFamily="34" charset="0"/>
              </a:rPr>
              <a:t> 集群回顾：</a:t>
            </a:r>
            <a:r>
              <a:rPr lang="en-US" altLang="zh-CN" sz="2000" dirty="0">
                <a:latin typeface="Gill Sans MT" panose="020B0502020104020203" pitchFamily="34" charset="0"/>
              </a:rPr>
              <a:t>NVIDIA</a:t>
            </a:r>
            <a:r>
              <a:rPr lang="zh-CN" altLang="en-US" sz="2000" dirty="0">
                <a:latin typeface="Gill Sans MT" panose="020B0502020104020203" pitchFamily="34" charset="0"/>
              </a:rPr>
              <a:t> 与 </a:t>
            </a:r>
            <a:r>
              <a:rPr lang="en-US" altLang="zh-CN" sz="2000" dirty="0">
                <a:latin typeface="Gill Sans MT" panose="020B0502020104020203" pitchFamily="34" charset="0"/>
              </a:rPr>
              <a:t>TPU</a:t>
            </a:r>
            <a:r>
              <a:rPr lang="zh-CN" altLang="en-US" sz="2000" dirty="0">
                <a:latin typeface="Gill Sans MT" panose="020B0502020104020203" pitchFamily="34" charset="0"/>
              </a:rPr>
              <a:t> 超级计算节点</a:t>
            </a:r>
            <a:r>
              <a:rPr lang="en-US" altLang="zh-CN" sz="2000" dirty="0">
                <a:latin typeface="Gill Sans MT" panose="020B0502020104020203" pitchFamily="34" charset="0"/>
              </a:rPr>
              <a:t>POD</a:t>
            </a:r>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endParaRPr lang="zh-CN" altLang="en-US" dirty="0"/>
          </a:p>
        </p:txBody>
      </p:sp>
    </p:spTree>
    <p:extLst>
      <p:ext uri="{BB962C8B-B14F-4D97-AF65-F5344CB8AC3E}">
        <p14:creationId xmlns:p14="http://schemas.microsoft.com/office/powerpoint/2010/main" val="23479994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95E1D3C-33E7-6440-94D0-F026693F0F72}"/>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A3E0A61C-4044-DC42-8106-17C0F38AC82E}"/>
              </a:ext>
            </a:extLst>
          </p:cNvPr>
          <p:cNvSpPr>
            <a:spLocks noGrp="1"/>
          </p:cNvSpPr>
          <p:nvPr>
            <p:ph sz="half" idx="1"/>
          </p:nvPr>
        </p:nvSpPr>
        <p:spPr/>
        <p:txBody>
          <a:bodyPr/>
          <a:lstStyle/>
          <a:p>
            <a:r>
              <a:rPr lang="en-US" altLang="zh-CN" dirty="0"/>
              <a:t>AI</a:t>
            </a:r>
            <a:r>
              <a:rPr lang="zh-CN" altLang="en-US" dirty="0"/>
              <a:t> 集群规模越大越好？大集群拥有大算力？</a:t>
            </a:r>
          </a:p>
        </p:txBody>
      </p:sp>
    </p:spTree>
    <p:extLst>
      <p:ext uri="{BB962C8B-B14F-4D97-AF65-F5344CB8AC3E}">
        <p14:creationId xmlns:p14="http://schemas.microsoft.com/office/powerpoint/2010/main" val="3420093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7C074AAB-A473-5D42-994A-26D72201BD0F}"/>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集群组成</a:t>
            </a:r>
          </a:p>
        </p:txBody>
      </p:sp>
    </p:spTree>
    <p:extLst>
      <p:ext uri="{BB962C8B-B14F-4D97-AF65-F5344CB8AC3E}">
        <p14:creationId xmlns:p14="http://schemas.microsoft.com/office/powerpoint/2010/main" val="1348264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思考</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457200" indent="-457200">
              <a:buFont typeface="+mj-lt"/>
              <a:buAutoNum type="arabicPeriod"/>
            </a:pPr>
            <a:r>
              <a:rPr lang="en-US" altLang="zh-CN" dirty="0"/>
              <a:t>Q</a:t>
            </a:r>
            <a:r>
              <a:rPr lang="zh-CN" altLang="en-US" dirty="0"/>
              <a:t>：建立一个 </a:t>
            </a:r>
            <a:r>
              <a:rPr lang="en-US" altLang="zh-CN" dirty="0"/>
              <a:t>AI</a:t>
            </a:r>
            <a:r>
              <a:rPr lang="zh-CN" altLang="en-US" dirty="0"/>
              <a:t> 集群，硬件上主要分为那几部分？</a:t>
            </a:r>
            <a:endParaRPr lang="en-US" altLang="zh-CN" dirty="0"/>
          </a:p>
          <a:p>
            <a:pPr marL="457200" indent="-457200">
              <a:buFont typeface="+mj-lt"/>
              <a:buAutoNum type="arabicPeriod"/>
            </a:pPr>
            <a:r>
              <a:rPr lang="en-US" altLang="zh-CN" dirty="0"/>
              <a:t>A</a:t>
            </a:r>
            <a:r>
              <a:rPr lang="zh-CN" altLang="en-US" dirty="0"/>
              <a:t>：一个鸡架，上面放很多台服务器，用网络连接起来</a:t>
            </a:r>
            <a:endParaRPr lang="en-US" altLang="zh-CN" dirty="0"/>
          </a:p>
        </p:txBody>
      </p:sp>
      <p:pic>
        <p:nvPicPr>
          <p:cNvPr id="5" name="图片 4">
            <a:extLst>
              <a:ext uri="{FF2B5EF4-FFF2-40B4-BE49-F238E27FC236}">
                <a16:creationId xmlns:a16="http://schemas.microsoft.com/office/drawing/2014/main" id="{D0670C04-E2EF-9C4B-A01C-B22419E7CF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14080" y="3715952"/>
            <a:ext cx="4209561" cy="2575989"/>
          </a:xfrm>
          <a:prstGeom prst="rect">
            <a:avLst/>
          </a:prstGeom>
        </p:spPr>
      </p:pic>
    </p:spTree>
    <p:extLst>
      <p:ext uri="{BB962C8B-B14F-4D97-AF65-F5344CB8AC3E}">
        <p14:creationId xmlns:p14="http://schemas.microsoft.com/office/powerpoint/2010/main" val="1774417526"/>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6F3DBB-BB99-484D-ABA6-DA91A70F81DE}"/>
              </a:ext>
            </a:extLst>
          </p:cNvPr>
          <p:cNvSpPr>
            <a:spLocks noGrp="1"/>
          </p:cNvSpPr>
          <p:nvPr>
            <p:ph type="title"/>
          </p:nvPr>
        </p:nvSpPr>
        <p:spPr/>
        <p:txBody>
          <a:bodyPr/>
          <a:lstStyle/>
          <a:p>
            <a:r>
              <a:rPr lang="en-US" altLang="zh-CN" dirty="0"/>
              <a:t>AI</a:t>
            </a:r>
            <a:r>
              <a:rPr lang="zh-CN" altLang="en-US" dirty="0"/>
              <a:t>集群</a:t>
            </a:r>
          </a:p>
        </p:txBody>
      </p:sp>
      <p:pic>
        <p:nvPicPr>
          <p:cNvPr id="7" name="图片 6">
            <a:extLst>
              <a:ext uri="{FF2B5EF4-FFF2-40B4-BE49-F238E27FC236}">
                <a16:creationId xmlns:a16="http://schemas.microsoft.com/office/drawing/2014/main" id="{8DD5DF15-CFFE-0C4F-B20B-21B95A900D84}"/>
              </a:ext>
            </a:extLst>
          </p:cNvPr>
          <p:cNvPicPr>
            <a:picLocks noChangeAspect="1"/>
          </p:cNvPicPr>
          <p:nvPr/>
        </p:nvPicPr>
        <p:blipFill>
          <a:blip r:embed="rId2"/>
          <a:stretch>
            <a:fillRect/>
          </a:stretch>
        </p:blipFill>
        <p:spPr>
          <a:xfrm>
            <a:off x="2344383" y="1270036"/>
            <a:ext cx="7507996" cy="5029550"/>
          </a:xfrm>
          <a:prstGeom prst="rect">
            <a:avLst/>
          </a:prstGeom>
        </p:spPr>
      </p:pic>
    </p:spTree>
    <p:extLst>
      <p:ext uri="{BB962C8B-B14F-4D97-AF65-F5344CB8AC3E}">
        <p14:creationId xmlns:p14="http://schemas.microsoft.com/office/powerpoint/2010/main" val="27770266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AI</a:t>
            </a:r>
            <a:r>
              <a:rPr lang="zh-CN" altLang="en-US" dirty="0"/>
              <a:t> 集群</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pPr marL="342900" indent="-342900">
              <a:buFont typeface="+mj-lt"/>
              <a:buAutoNum type="arabicPeriod"/>
            </a:pPr>
            <a:r>
              <a:rPr lang="zh-CN" altLang="en-US" b="1" dirty="0"/>
              <a:t>计算节点：</a:t>
            </a:r>
            <a:r>
              <a:rPr lang="zh-CN" altLang="en-US" dirty="0"/>
              <a:t>负责实际计算的节点，即使用 </a:t>
            </a:r>
            <a:r>
              <a:rPr lang="en-US" altLang="zh-CN" dirty="0"/>
              <a:t>CPU</a:t>
            </a:r>
            <a:r>
              <a:rPr lang="zh-CN" altLang="en-US" dirty="0"/>
              <a:t> 和 </a:t>
            </a:r>
            <a:r>
              <a:rPr lang="en-US" altLang="zh-CN" dirty="0"/>
              <a:t>GPU/NPU</a:t>
            </a:r>
            <a:r>
              <a:rPr lang="zh-CN" altLang="en-US" dirty="0"/>
              <a:t> 协同计算，计算节点通过 </a:t>
            </a:r>
            <a:r>
              <a:rPr lang="en-US" altLang="zh-CN" dirty="0"/>
              <a:t>RDMA</a:t>
            </a:r>
            <a:r>
              <a:rPr lang="zh-CN" altLang="en-US" dirty="0"/>
              <a:t> 网络连接存储节点来完成计算数据的读取和存储；</a:t>
            </a:r>
            <a:endParaRPr lang="en-US" altLang="zh-CN" dirty="0"/>
          </a:p>
          <a:p>
            <a:pPr marL="342900" indent="-342900">
              <a:buFont typeface="+mj-lt"/>
              <a:buAutoNum type="arabicPeriod"/>
            </a:pPr>
            <a:r>
              <a:rPr lang="zh-CN" altLang="en-US" b="1" dirty="0"/>
              <a:t>存储节点：</a:t>
            </a:r>
            <a:r>
              <a:rPr lang="zh-CN" altLang="en-US" dirty="0"/>
              <a:t>存储和读写数据，以提供具体 </a:t>
            </a:r>
            <a:r>
              <a:rPr lang="en-US" altLang="zh-CN" dirty="0"/>
              <a:t>SSD/SATA</a:t>
            </a:r>
            <a:r>
              <a:rPr lang="zh-CN" altLang="en-US" dirty="0"/>
              <a:t> 硬盘为主，分为对象存储多级存储；</a:t>
            </a:r>
            <a:endParaRPr lang="en-US" altLang="zh-CN" dirty="0"/>
          </a:p>
          <a:p>
            <a:pPr marL="342900" indent="-342900">
              <a:buFont typeface="+mj-lt"/>
              <a:buAutoNum type="arabicPeriod"/>
            </a:pPr>
            <a:r>
              <a:rPr lang="zh-CN" altLang="en-US" b="1" dirty="0"/>
              <a:t>管理节点：</a:t>
            </a:r>
            <a:r>
              <a:rPr lang="zh-CN" altLang="en-US" dirty="0"/>
              <a:t>负责管理和运维，主要以一台终端机带键盘和鼠标提供，能连接外网管控权限；</a:t>
            </a:r>
            <a:endParaRPr lang="en-US" altLang="zh-CN" dirty="0"/>
          </a:p>
          <a:p>
            <a:pPr marL="342900" indent="-342900">
              <a:buFont typeface="+mj-lt"/>
              <a:buAutoNum type="arabicPeriod"/>
            </a:pPr>
            <a:r>
              <a:rPr lang="zh-CN" altLang="en-US" b="1" dirty="0"/>
              <a:t>集群辅件：</a:t>
            </a:r>
            <a:r>
              <a:rPr lang="zh-CN" altLang="en-US" dirty="0"/>
              <a:t>网络（交换机、线材等）、机柜、机架式配电单元 </a:t>
            </a:r>
            <a:r>
              <a:rPr lang="en-US" altLang="zh-CN" dirty="0"/>
              <a:t>PDU</a:t>
            </a:r>
            <a:r>
              <a:rPr lang="zh-CN" altLang="en-US" dirty="0"/>
              <a:t>、冷却系统等。</a:t>
            </a:r>
            <a:endParaRPr lang="en-US" altLang="en-US" dirty="0"/>
          </a:p>
        </p:txBody>
      </p:sp>
      <p:sp>
        <p:nvSpPr>
          <p:cNvPr id="4" name="矩形 3">
            <a:extLst>
              <a:ext uri="{FF2B5EF4-FFF2-40B4-BE49-F238E27FC236}">
                <a16:creationId xmlns:a16="http://schemas.microsoft.com/office/drawing/2014/main" id="{8E57322B-911F-2F48-98AB-8307B8482889}"/>
              </a:ext>
            </a:extLst>
          </p:cNvPr>
          <p:cNvSpPr/>
          <p:nvPr/>
        </p:nvSpPr>
        <p:spPr>
          <a:xfrm>
            <a:off x="2123522" y="4995976"/>
            <a:ext cx="7949717" cy="369332"/>
          </a:xfrm>
          <a:prstGeom prst="rect">
            <a:avLst/>
          </a:prstGeom>
        </p:spPr>
        <p:txBody>
          <a:bodyPr wrap="square">
            <a:spAutoFit/>
          </a:bodyPr>
          <a:lstStyle/>
          <a:p>
            <a:pPr algn="ctr"/>
            <a:r>
              <a:rPr lang="zh-CN" altLang="en-US" i="1" dirty="0">
                <a:solidFill>
                  <a:srgbClr val="66BA36"/>
                </a:solidFill>
                <a:latin typeface="Gill Sans MT" panose="020B0502020104020203" pitchFamily="34" charset="0"/>
              </a:rPr>
              <a:t>NVIDIA DGX SuperPOD: Scalable Infrastructure for AI Leadership</a:t>
            </a:r>
          </a:p>
        </p:txBody>
      </p:sp>
    </p:spTree>
    <p:extLst>
      <p:ext uri="{BB962C8B-B14F-4D97-AF65-F5344CB8AC3E}">
        <p14:creationId xmlns:p14="http://schemas.microsoft.com/office/powerpoint/2010/main" val="45876672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25914</TotalTime>
  <Words>1241</Words>
  <Application>Microsoft Macintosh PowerPoint</Application>
  <PresentationFormat>自定义</PresentationFormat>
  <Paragraphs>184</Paragraphs>
  <Slides>27</Slides>
  <Notes>8</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27</vt:i4>
      </vt:variant>
    </vt:vector>
  </HeadingPairs>
  <TitlesOfParts>
    <vt:vector size="43" baseType="lpstr">
      <vt:lpstr>微软雅黑</vt:lpstr>
      <vt:lpstr>微软雅黑</vt:lpstr>
      <vt:lpstr>ACGN-MiaoGB-Flash</vt:lpstr>
      <vt:lpstr>Segoe UI</vt:lpstr>
      <vt:lpstr>Arial</vt:lpstr>
      <vt:lpstr>Calibri</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大模型 + AI系统全栈架构</vt:lpstr>
      <vt:lpstr>大模型业务全流程</vt:lpstr>
      <vt:lpstr>关于本内容</vt:lpstr>
      <vt:lpstr>Question?</vt:lpstr>
      <vt:lpstr>PowerPoint 演示文稿</vt:lpstr>
      <vt:lpstr>思考</vt:lpstr>
      <vt:lpstr>AI集群</vt:lpstr>
      <vt:lpstr>AI 集群</vt:lpstr>
      <vt:lpstr>AI 集群：计算节点</vt:lpstr>
      <vt:lpstr>AI 集群：存储节点</vt:lpstr>
      <vt:lpstr>AI 集群：管理节点</vt:lpstr>
      <vt:lpstr>AI 集群：集群辅件</vt:lpstr>
      <vt:lpstr>AI 集群4大部件</vt:lpstr>
      <vt:lpstr>PowerPoint 演示文稿</vt:lpstr>
      <vt:lpstr>NVDIA A100 视频</vt:lpstr>
      <vt:lpstr>计算节点</vt:lpstr>
      <vt:lpstr>计算节点</vt:lpstr>
      <vt:lpstr>计算节点</vt:lpstr>
      <vt:lpstr>计算节点的网络结构</vt:lpstr>
      <vt:lpstr>计算节点的网络结构</vt:lpstr>
      <vt:lpstr>带内 In band 交换机</vt:lpstr>
      <vt:lpstr>带外 Out of band 交换机</vt:lpstr>
      <vt:lpstr>光交换机与光模块</vt:lpstr>
      <vt:lpstr>PowerPoint 演示文稿</vt:lpstr>
      <vt:lpstr>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8531</cp:revision>
  <cp:lastPrinted>2023-09-08T09:14:01Z</cp:lastPrinted>
  <dcterms:created xsi:type="dcterms:W3CDTF">2020-08-28T08:44:19Z</dcterms:created>
  <dcterms:modified xsi:type="dcterms:W3CDTF">2023-10-20T10:06:38Z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